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82" r:id="rId10"/>
    <p:sldId id="283" r:id="rId11"/>
    <p:sldId id="281" r:id="rId12"/>
    <p:sldId id="267" r:id="rId13"/>
    <p:sldId id="268" r:id="rId14"/>
    <p:sldId id="269" r:id="rId15"/>
    <p:sldId id="275" r:id="rId16"/>
    <p:sldId id="276" r:id="rId17"/>
    <p:sldId id="292" r:id="rId18"/>
    <p:sldId id="293" r:id="rId19"/>
    <p:sldId id="290" r:id="rId20"/>
    <p:sldId id="291" r:id="rId21"/>
    <p:sldId id="287" r:id="rId22"/>
    <p:sldId id="288" r:id="rId23"/>
    <p:sldId id="285" r:id="rId24"/>
    <p:sldId id="286" r:id="rId25"/>
    <p:sldId id="277" r:id="rId26"/>
    <p:sldId id="284" r:id="rId27"/>
    <p:sldId id="279" r:id="rId28"/>
    <p:sldId id="289" r:id="rId2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0.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7.pn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8.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5.xml"/><Relationship Id="rId6" Type="http://schemas.openxmlformats.org/officeDocument/2006/relationships/image" Target="../media/image8.png"/><Relationship Id="rId5" Type="http://schemas.openxmlformats.org/officeDocument/2006/relationships/tags" Target="../tags/tag4.xml"/><Relationship Id="rId4" Type="http://schemas.openxmlformats.org/officeDocument/2006/relationships/image" Target="../media/image7.png"/><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p:nvPr/>
        </p:nvSpPr>
        <p:spPr>
          <a:xfrm>
            <a:off x="0" y="1134110"/>
            <a:ext cx="12192000" cy="3961765"/>
          </a:xfrm>
          <a:prstGeom prst="rect">
            <a:avLst/>
          </a:prstGeom>
          <a:solidFill>
            <a:srgbClr val="0070C0">
              <a:alpha val="100000"/>
            </a:srgbClr>
          </a:solidFill>
          <a:ln w="0" cap="flat">
            <a:noFill/>
            <a:prstDash val="solid"/>
            <a:miter lim="0"/>
          </a:ln>
        </p:spPr>
        <p:txBody>
          <a:bodyPr vert="horz" wrap="square" lIns="0" tIns="0" rIns="0" bIns="0"/>
          <a:lstStyle/>
          <a:p>
            <a:pPr algn="l" rtl="0" eaLnBrk="0">
              <a:lnSpc>
                <a:spcPct val="148000"/>
              </a:lnSpc>
            </a:pPr>
            <a:endParaRPr sz="1000" dirty="0">
              <a:latin typeface="Arial" panose="020B0604020202020204"/>
              <a:ea typeface="Arial" panose="020B0604020202020204"/>
              <a:cs typeface="Arial" panose="020B0604020202020204"/>
            </a:endParaRPr>
          </a:p>
          <a:p>
            <a:pPr algn="ctr" rtl="0" eaLnBrk="0">
              <a:lnSpc>
                <a:spcPct val="149000"/>
              </a:lnSpc>
            </a:pPr>
            <a:r>
              <a:rPr lang="zh-CN" sz="4800" b="1"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肇庆市中小企业数字化转型公共服务平台</a:t>
            </a:r>
            <a:endParaRPr lang="zh-CN" sz="4800" b="1"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algn="ctr" rtl="0" eaLnBrk="0">
              <a:lnSpc>
                <a:spcPct val="149000"/>
              </a:lnSpc>
            </a:pPr>
            <a:r>
              <a:rPr lang="zh-CN" sz="4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试点企业</a:t>
            </a:r>
            <a:r>
              <a:rPr sz="4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操作手册</a:t>
            </a:r>
            <a:endParaRPr sz="4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endParaRPr>
          </a:p>
          <a:p>
            <a:pPr algn="ctr" rtl="0" eaLnBrk="0">
              <a:lnSpc>
                <a:spcPct val="149000"/>
              </a:lnSpc>
            </a:pPr>
            <a:r>
              <a:rPr sz="48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V</a:t>
            </a:r>
            <a:r>
              <a:rPr sz="4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1.0</a:t>
            </a:r>
            <a:endParaRPr sz="4800" dirty="0">
              <a:latin typeface="微软雅黑" panose="020B0503020204020204" charset="-122"/>
              <a:ea typeface="微软雅黑" panose="020B0503020204020204" charset="-122"/>
              <a:cs typeface="微软雅黑" panose="020B0503020204020204" charset="-122"/>
            </a:endParaRPr>
          </a:p>
        </p:txBody>
      </p:sp>
      <p:sp>
        <p:nvSpPr>
          <p:cNvPr id="4" name="textbox 4"/>
          <p:cNvSpPr/>
          <p:nvPr/>
        </p:nvSpPr>
        <p:spPr>
          <a:xfrm>
            <a:off x="5413671" y="5493873"/>
            <a:ext cx="1509394"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202</a:t>
            </a:r>
            <a:r>
              <a:rPr lang="en-US" sz="24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6</a:t>
            </a:r>
            <a:r>
              <a:rPr sz="24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年</a:t>
            </a:r>
            <a:r>
              <a:rPr lang="en-US" sz="24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24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月</a:t>
            </a:r>
            <a:endParaRPr sz="2400" dirty="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3404870" y="3784600"/>
            <a:ext cx="4064000" cy="368300"/>
          </a:xfrm>
          <a:prstGeom prst="rect">
            <a:avLst/>
          </a:prstGeom>
          <a:noFill/>
        </p:spPr>
        <p:txBody>
          <a:bodyPr wrap="square" rtlCol="0">
            <a:spAutoFit/>
          </a:bodyPr>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box 114"/>
          <p:cNvSpPr/>
          <p:nvPr/>
        </p:nvSpPr>
        <p:spPr>
          <a:xfrm>
            <a:off x="310515" y="213360"/>
            <a:ext cx="8496935" cy="35052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申报--填写</a:t>
            </a: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试点企业申报</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信息</a:t>
            </a:r>
            <a:endParaRPr sz="2400" dirty="0">
              <a:latin typeface="微软雅黑" panose="020B0503020204020204" charset="-122"/>
              <a:ea typeface="微软雅黑" panose="020B0503020204020204" charset="-122"/>
              <a:cs typeface="微软雅黑" panose="020B0503020204020204" charset="-122"/>
            </a:endParaRPr>
          </a:p>
        </p:txBody>
      </p:sp>
      <p:sp>
        <p:nvSpPr>
          <p:cNvPr id="116" name="path 11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14" name="图片 13"/>
          <p:cNvPicPr>
            <a:picLocks noChangeAspect="1"/>
          </p:cNvPicPr>
          <p:nvPr/>
        </p:nvPicPr>
        <p:blipFill>
          <a:blip r:embed="rId1"/>
          <a:stretch>
            <a:fillRect/>
          </a:stretch>
        </p:blipFill>
        <p:spPr>
          <a:xfrm>
            <a:off x="1583690" y="1428115"/>
            <a:ext cx="9023985" cy="5231130"/>
          </a:xfrm>
          <a:prstGeom prst="rect">
            <a:avLst/>
          </a:prstGeom>
          <a:ln>
            <a:solidFill>
              <a:schemeClr val="accent1"/>
            </a:solidFill>
          </a:ln>
        </p:spPr>
      </p:pic>
      <p:pic>
        <p:nvPicPr>
          <p:cNvPr id="17" name="picture 108"/>
          <p:cNvPicPr>
            <a:picLocks noChangeAspect="1"/>
          </p:cNvPicPr>
          <p:nvPr/>
        </p:nvPicPr>
        <p:blipFill>
          <a:blip r:embed="rId2"/>
          <a:stretch>
            <a:fillRect/>
          </a:stretch>
        </p:blipFill>
        <p:spPr>
          <a:xfrm rot="21600000">
            <a:off x="310497" y="950549"/>
            <a:ext cx="134384" cy="119183"/>
          </a:xfrm>
          <a:prstGeom prst="rect">
            <a:avLst/>
          </a:prstGeom>
        </p:spPr>
      </p:pic>
      <p:sp>
        <p:nvSpPr>
          <p:cNvPr id="18" name="textbox 102"/>
          <p:cNvSpPr/>
          <p:nvPr/>
        </p:nvSpPr>
        <p:spPr>
          <a:xfrm>
            <a:off x="290830" y="889635"/>
            <a:ext cx="11407775" cy="25844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、账户信息和附件部分：可点击现在按钮现在提供的附件</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模板，按要求填写并上传。最后点击提交申报按钮将信息提交。</a:t>
            </a:r>
            <a:r>
              <a:rPr lang="zh-CN" altLang="en-US" sz="15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（提交前</a:t>
            </a:r>
            <a:r>
              <a:rPr lang="zh-CN" altLang="en-US" sz="15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请确保信息</a:t>
            </a:r>
            <a:r>
              <a:rPr lang="zh-CN" altLang="en-US" sz="15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准确。）</a:t>
            </a:r>
            <a:endParaRPr lang="zh-CN" altLang="en-US" sz="15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extbox 198"/>
          <p:cNvSpPr/>
          <p:nvPr/>
        </p:nvSpPr>
        <p:spPr>
          <a:xfrm>
            <a:off x="291465" y="971550"/>
            <a:ext cx="9878060"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审核流程查看：提交后，</a:t>
            </a:r>
            <a:r>
              <a:rPr lang="zh-CN" sz="15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再次进入申报页面，可查看企业建档状态，若已审核通过则可进入企业工作台首页</a:t>
            </a:r>
            <a:r>
              <a:rPr sz="15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p:txBody>
      </p:sp>
      <p:pic>
        <p:nvPicPr>
          <p:cNvPr id="200" name="picture 200"/>
          <p:cNvPicPr>
            <a:picLocks noChangeAspect="1"/>
          </p:cNvPicPr>
          <p:nvPr/>
        </p:nvPicPr>
        <p:blipFill>
          <a:blip r:embed="rId1"/>
          <a:stretch>
            <a:fillRect/>
          </a:stretch>
        </p:blipFill>
        <p:spPr>
          <a:xfrm rot="21600000">
            <a:off x="304147" y="1015319"/>
            <a:ext cx="134384" cy="119183"/>
          </a:xfrm>
          <a:prstGeom prst="rect">
            <a:avLst/>
          </a:prstGeom>
        </p:spPr>
      </p:pic>
      <p:sp>
        <p:nvSpPr>
          <p:cNvPr id="204" name="textbox 204"/>
          <p:cNvSpPr/>
          <p:nvPr/>
        </p:nvSpPr>
        <p:spPr>
          <a:xfrm>
            <a:off x="322580" y="196215"/>
            <a:ext cx="5029835"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申报--查看审核流程</a:t>
            </a:r>
            <a:endParaRPr sz="2400" dirty="0">
              <a:latin typeface="微软雅黑" panose="020B0503020204020204" charset="-122"/>
              <a:ea typeface="微软雅黑" panose="020B0503020204020204" charset="-122"/>
              <a:cs typeface="微软雅黑" panose="020B0503020204020204" charset="-122"/>
            </a:endParaRPr>
          </a:p>
        </p:txBody>
      </p:sp>
      <p:sp>
        <p:nvSpPr>
          <p:cNvPr id="206" name="path 20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2" name="图片 1"/>
          <p:cNvPicPr>
            <a:picLocks noChangeAspect="1"/>
          </p:cNvPicPr>
          <p:nvPr/>
        </p:nvPicPr>
        <p:blipFill>
          <a:blip r:embed="rId2"/>
          <a:stretch>
            <a:fillRect/>
          </a:stretch>
        </p:blipFill>
        <p:spPr>
          <a:xfrm>
            <a:off x="876300" y="1468120"/>
            <a:ext cx="10438765" cy="4996815"/>
          </a:xfrm>
          <a:prstGeom prst="rect">
            <a:avLst/>
          </a:prstGeom>
          <a:ln>
            <a:solidFill>
              <a:schemeClr val="accent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8"/>
          <p:cNvPicPr>
            <a:picLocks noChangeAspect="1"/>
          </p:cNvPicPr>
          <p:nvPr/>
        </p:nvPicPr>
        <p:blipFill>
          <a:blip r:embed="rId1"/>
          <a:stretch>
            <a:fillRect/>
          </a:stretch>
        </p:blipFill>
        <p:spPr>
          <a:xfrm rot="21600000">
            <a:off x="1165453" y="3605021"/>
            <a:ext cx="9840239" cy="114300"/>
          </a:xfrm>
          <a:prstGeom prst="rect">
            <a:avLst/>
          </a:prstGeom>
        </p:spPr>
      </p:pic>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a:t>
            </a:r>
            <a:r>
              <a:rPr lang="en-US"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3</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试点企业项目</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验收</a:t>
            </a:r>
            <a:endPar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box 216"/>
          <p:cNvSpPr/>
          <p:nvPr/>
        </p:nvSpPr>
        <p:spPr>
          <a:xfrm>
            <a:off x="291465" y="971550"/>
            <a:ext cx="11589385" cy="26352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、试点企业的企业建档通过后，试点企业可再次在首页的平台入口中点击试点企业入口进入试点企业工作台页面</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p:txBody>
      </p:sp>
      <p:pic>
        <p:nvPicPr>
          <p:cNvPr id="218" name="picture 218"/>
          <p:cNvPicPr>
            <a:picLocks noChangeAspect="1"/>
          </p:cNvPicPr>
          <p:nvPr/>
        </p:nvPicPr>
        <p:blipFill>
          <a:blip r:embed="rId1"/>
          <a:stretch>
            <a:fillRect/>
          </a:stretch>
        </p:blipFill>
        <p:spPr>
          <a:xfrm rot="21600000">
            <a:off x="304147" y="2444831"/>
            <a:ext cx="134384" cy="119183"/>
          </a:xfrm>
          <a:prstGeom prst="rect">
            <a:avLst/>
          </a:prstGeom>
        </p:spPr>
      </p:pic>
      <p:pic>
        <p:nvPicPr>
          <p:cNvPr id="220" name="picture 220"/>
          <p:cNvPicPr>
            <a:picLocks noChangeAspect="1"/>
          </p:cNvPicPr>
          <p:nvPr/>
        </p:nvPicPr>
        <p:blipFill>
          <a:blip r:embed="rId1"/>
          <a:stretch>
            <a:fillRect/>
          </a:stretch>
        </p:blipFill>
        <p:spPr>
          <a:xfrm rot="21600000">
            <a:off x="304147" y="1043894"/>
            <a:ext cx="134384" cy="119183"/>
          </a:xfrm>
          <a:prstGeom prst="rect">
            <a:avLst/>
          </a:prstGeom>
        </p:spPr>
      </p:pic>
      <p:sp>
        <p:nvSpPr>
          <p:cNvPr id="204" name="textbox 204"/>
          <p:cNvSpPr/>
          <p:nvPr/>
        </p:nvSpPr>
        <p:spPr>
          <a:xfrm>
            <a:off x="322580" y="196215"/>
            <a:ext cx="5029835"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试点企业项目验收</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发起</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sp>
        <p:nvSpPr>
          <p:cNvPr id="206" name="path 20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4" name="textbox 216"/>
          <p:cNvSpPr/>
          <p:nvPr/>
        </p:nvSpPr>
        <p:spPr>
          <a:xfrm>
            <a:off x="291465" y="2372360"/>
            <a:ext cx="11589385" cy="263525"/>
          </a:xfrm>
          <a:prstGeom prst="rect">
            <a:avLst/>
          </a:prstGeom>
          <a:noFill/>
          <a:ln w="0" cap="flat">
            <a:noFill/>
            <a:prstDash val="solid"/>
            <a:miter lim="0"/>
          </a:ln>
        </p:spPr>
        <p:txBody>
          <a:bodyPr vert="horz" wrap="square" lIns="0" tIns="0" rIns="0" bIns="0"/>
          <a:lstStyle/>
          <a:p>
            <a:pPr indent="0" algn="l" rtl="0" eaLnBrk="0" fontAlgn="auto">
              <a:lnSpc>
                <a:spcPct val="100000"/>
              </a:lnSpc>
            </a:pPr>
            <a:endParaRPr sz="100" dirty="0">
              <a:latin typeface="Arial" panose="020B0604020202020204"/>
              <a:ea typeface="Arial" panose="020B0604020202020204"/>
              <a:cs typeface="Arial" panose="020B0604020202020204"/>
            </a:endParaRPr>
          </a:p>
          <a:p>
            <a:pPr marL="12700" indent="0" algn="l" rtl="0" eaLnBrk="0" fontAlgn="auto">
              <a:lnSpc>
                <a:spcPct val="100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、进入工作台页面后，点击菜单栏【项目验收管理】进入项目验收管理列表页面，按照页面要求将内容上传后点击【提交】按钮将信息提交到试点企业所在区县进行审核</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p:txBody>
      </p:sp>
      <p:pic>
        <p:nvPicPr>
          <p:cNvPr id="5" name="图片 4"/>
          <p:cNvPicPr>
            <a:picLocks noChangeAspect="1"/>
          </p:cNvPicPr>
          <p:nvPr/>
        </p:nvPicPr>
        <p:blipFill>
          <a:blip r:embed="rId2"/>
          <a:stretch>
            <a:fillRect/>
          </a:stretch>
        </p:blipFill>
        <p:spPr>
          <a:xfrm>
            <a:off x="1122680" y="2959735"/>
            <a:ext cx="1457325" cy="3438525"/>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3305175" y="2959735"/>
            <a:ext cx="7667625" cy="3765550"/>
          </a:xfrm>
          <a:prstGeom prst="rect">
            <a:avLst/>
          </a:prstGeom>
          <a:ln>
            <a:solidFill>
              <a:schemeClr val="accent1"/>
            </a:solidFill>
          </a:ln>
        </p:spPr>
      </p:pic>
      <p:sp>
        <p:nvSpPr>
          <p:cNvPr id="8" name="右箭头 7"/>
          <p:cNvSpPr/>
          <p:nvPr/>
        </p:nvSpPr>
        <p:spPr>
          <a:xfrm>
            <a:off x="2819400" y="4123690"/>
            <a:ext cx="342900" cy="93345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 name="图片 1"/>
          <p:cNvPicPr>
            <a:picLocks noChangeAspect="1"/>
          </p:cNvPicPr>
          <p:nvPr/>
        </p:nvPicPr>
        <p:blipFill>
          <a:blip r:embed="rId4"/>
          <a:srcRect b="15126"/>
          <a:stretch>
            <a:fillRect/>
          </a:stretch>
        </p:blipFill>
        <p:spPr>
          <a:xfrm>
            <a:off x="3665220" y="1235075"/>
            <a:ext cx="4841240" cy="1139190"/>
          </a:xfrm>
          <a:prstGeom prst="rect">
            <a:avLst/>
          </a:prstGeom>
          <a:ln w="12700" cmpd="sng">
            <a:solidFill>
              <a:schemeClr val="accent1">
                <a:shade val="50000"/>
              </a:schemeClr>
            </a:solidFill>
            <a:prstDash val="soli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8"/>
          <p:cNvPicPr>
            <a:picLocks noChangeAspect="1"/>
          </p:cNvPicPr>
          <p:nvPr/>
        </p:nvPicPr>
        <p:blipFill>
          <a:blip r:embed="rId1"/>
          <a:stretch>
            <a:fillRect/>
          </a:stretch>
        </p:blipFill>
        <p:spPr>
          <a:xfrm rot="21600000">
            <a:off x="1165453" y="3605021"/>
            <a:ext cx="9840239" cy="114300"/>
          </a:xfrm>
          <a:prstGeom prst="rect">
            <a:avLst/>
          </a:prstGeom>
        </p:spPr>
      </p:pic>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a:t>
            </a:r>
            <a:r>
              <a:rPr lang="en-US"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4</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企业信息填写</a:t>
            </a:r>
            <a:endPar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企业登录后通过【试点企业入口】进入试点企业工作台</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945" y="196215"/>
            <a:ext cx="210185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企业信息填写</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961390" y="1440815"/>
            <a:ext cx="10268585" cy="4915535"/>
          </a:xfrm>
          <a:prstGeom prst="rect">
            <a:avLst/>
          </a:prstGeom>
          <a:ln>
            <a:solidFill>
              <a:schemeClr val="accent1"/>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进入试点企业工作台后点击菜单栏【数字化产品入库申报】进入信息填写页面</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945" y="196215"/>
            <a:ext cx="210185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企业信息填写</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2"/>
          <a:stretch>
            <a:fillRect/>
          </a:stretch>
        </p:blipFill>
        <p:spPr>
          <a:xfrm>
            <a:off x="767715" y="1467485"/>
            <a:ext cx="10656570" cy="5100955"/>
          </a:xfrm>
          <a:prstGeom prst="rect">
            <a:avLst/>
          </a:prstGeom>
          <a:ln>
            <a:solidFill>
              <a:schemeClr val="accent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将信息填写后点击提交按钮，将信息提交至市工信进行审核，市工信审核通过后企业申报的所有产品将与此页面填写的内容挂钩</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945" y="196215"/>
            <a:ext cx="210185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企业信息填写</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2" name="图片 1"/>
          <p:cNvPicPr>
            <a:picLocks noChangeAspect="1"/>
          </p:cNvPicPr>
          <p:nvPr/>
        </p:nvPicPr>
        <p:blipFill>
          <a:blip r:embed="rId2"/>
          <a:stretch>
            <a:fillRect/>
          </a:stretch>
        </p:blipFill>
        <p:spPr>
          <a:xfrm>
            <a:off x="767715" y="1467485"/>
            <a:ext cx="10656570" cy="5100955"/>
          </a:xfrm>
          <a:prstGeom prst="rect">
            <a:avLst/>
          </a:prstGeom>
          <a:ln>
            <a:solidFill>
              <a:schemeClr val="accent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8"/>
          <p:cNvPicPr>
            <a:picLocks noChangeAspect="1"/>
          </p:cNvPicPr>
          <p:nvPr/>
        </p:nvPicPr>
        <p:blipFill>
          <a:blip r:embed="rId1"/>
          <a:stretch>
            <a:fillRect/>
          </a:stretch>
        </p:blipFill>
        <p:spPr>
          <a:xfrm rot="21600000">
            <a:off x="1165453" y="3605021"/>
            <a:ext cx="9840239" cy="114300"/>
          </a:xfrm>
          <a:prstGeom prst="rect">
            <a:avLst/>
          </a:prstGeom>
        </p:spPr>
      </p:pic>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a:t>
            </a:r>
            <a:r>
              <a:rPr lang="en-US"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5</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产品</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入库</a:t>
            </a:r>
            <a:endPar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登录状态下，</a:t>
            </a:r>
            <a:r>
              <a:rPr lang="zh-CN"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进入首页，点击平台入口【试点企业入口】进入试点企业工作台</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668" y="196119"/>
            <a:ext cx="124206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产品</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入库</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961390" y="1440815"/>
            <a:ext cx="10268585" cy="4915535"/>
          </a:xfrm>
          <a:prstGeom prst="rect">
            <a:avLst/>
          </a:prstGeom>
          <a:ln>
            <a:solidFill>
              <a:schemeClr val="accent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01</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4800" b="1" kern="0" spc="-30" dirty="0">
                <a:solidFill>
                  <a:srgbClr val="0070C0">
                    <a:alpha val="100000"/>
                  </a:srgbClr>
                </a:solidFill>
                <a:latin typeface="微软雅黑" panose="020B0503020204020204" charset="-122"/>
                <a:ea typeface="微软雅黑" panose="020B0503020204020204" charset="-122"/>
                <a:cs typeface="微软雅黑" panose="020B0503020204020204" charset="-122"/>
              </a:rPr>
              <a:t>试点企业</a:t>
            </a:r>
            <a:r>
              <a:rPr sz="4800" b="1" kern="0" spc="-30" dirty="0">
                <a:solidFill>
                  <a:srgbClr val="0070C0">
                    <a:alpha val="100000"/>
                  </a:srgbClr>
                </a:solidFill>
                <a:latin typeface="微软雅黑" panose="020B0503020204020204" charset="-122"/>
                <a:ea typeface="微软雅黑" panose="020B0503020204020204" charset="-122"/>
                <a:cs typeface="微软雅黑" panose="020B0503020204020204" charset="-122"/>
              </a:rPr>
              <a:t>注册与登录</a:t>
            </a:r>
            <a:endParaRPr sz="4800" dirty="0">
              <a:latin typeface="微软雅黑" panose="020B0503020204020204" charset="-122"/>
              <a:ea typeface="微软雅黑" panose="020B0503020204020204" charset="-122"/>
              <a:cs typeface="微软雅黑" panose="020B0503020204020204" charset="-122"/>
            </a:endParaRPr>
          </a:p>
        </p:txBody>
      </p:sp>
      <p:pic>
        <p:nvPicPr>
          <p:cNvPr id="10" name="picture 10"/>
          <p:cNvPicPr>
            <a:picLocks noChangeAspect="1"/>
          </p:cNvPicPr>
          <p:nvPr/>
        </p:nvPicPr>
        <p:blipFill>
          <a:blip r:embed="rId1"/>
          <a:stretch>
            <a:fillRect/>
          </a:stretch>
        </p:blipFill>
        <p:spPr>
          <a:xfrm rot="21600000">
            <a:off x="1165453" y="3605021"/>
            <a:ext cx="9840239" cy="1143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进入试点企业工作台后，点击菜单栏【产品库】进入产品库列表页面，进入列表页面后点击【新增】按钮，进入新增页面</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668" y="196119"/>
            <a:ext cx="124206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产品</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入库</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781685" y="1259840"/>
            <a:ext cx="10627995" cy="508698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65" y="979170"/>
            <a:ext cx="11650345" cy="894080"/>
          </a:xfrm>
          <a:prstGeom prst="rect">
            <a:avLst/>
          </a:prstGeom>
          <a:noFill/>
          <a:ln w="0" cap="flat">
            <a:noFill/>
            <a:prstDash val="solid"/>
            <a:miter lim="0"/>
          </a:ln>
        </p:spPr>
        <p:txBody>
          <a:bodyPr vert="horz" wrap="square" lIns="0" tIns="0" rIns="0" bIns="0"/>
          <a:lstStyle/>
          <a:p>
            <a:pPr indent="0" algn="l" rtl="0" eaLnBrk="0" fontAlgn="auto">
              <a:lnSpc>
                <a:spcPct val="150000"/>
              </a:lnSpc>
            </a:pPr>
            <a:endParaRPr sz="100" dirty="0">
              <a:latin typeface="Arial" panose="020B0604020202020204"/>
              <a:ea typeface="Arial" panose="020B0604020202020204"/>
              <a:cs typeface="Arial" panose="020B0604020202020204"/>
            </a:endParaRPr>
          </a:p>
          <a:p>
            <a:pPr marL="12700" indent="0" algn="l" rtl="0" eaLnBrk="0" fontAlgn="auto">
              <a:lnSpc>
                <a:spcPct val="100000"/>
              </a:lnSpc>
              <a:spcAft>
                <a:spcPts val="600"/>
              </a:spcAft>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6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在新增页面中，填写产品的相关信息</a:t>
            </a:r>
            <a:r>
              <a:rPr sz="16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sz="16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注：部分内容中存在提示信息，请根据提示信息进行填写。</a:t>
            </a:r>
            <a:endParaRPr lang="zh-CN" sz="16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endParaRPr>
          </a:p>
          <a:p>
            <a:pPr marL="12700" indent="0" algn="l" rtl="0" eaLnBrk="0" fontAlgn="auto">
              <a:lnSpc>
                <a:spcPct val="100000"/>
              </a:lnSpc>
              <a:spcAft>
                <a:spcPts val="600"/>
              </a:spcAft>
              <a:tabLst>
                <a:tab pos="146685" algn="l"/>
              </a:tabLst>
            </a:pPr>
            <a:r>
              <a:rPr lang="en-US" altLang="zh-CN" sz="1600" b="1" kern="0" spc="-90"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sz="1600" b="1" kern="0" spc="-90" dirty="0">
                <a:solidFill>
                  <a:schemeClr val="tx1"/>
                </a:solidFill>
                <a:latin typeface="微软雅黑" panose="020B0503020204020204" charset="-122"/>
                <a:ea typeface="微软雅黑" panose="020B0503020204020204" charset="-122"/>
                <a:cs typeface="微软雅黑" panose="020B0503020204020204" charset="-122"/>
              </a:rPr>
              <a:t>将页面信息全部</a:t>
            </a:r>
            <a:r>
              <a:rPr lang="zh-CN" sz="1600" b="1" kern="0" spc="-90" dirty="0">
                <a:solidFill>
                  <a:schemeClr val="tx1"/>
                </a:solidFill>
                <a:latin typeface="微软雅黑" panose="020B0503020204020204" charset="-122"/>
                <a:ea typeface="微软雅黑" panose="020B0503020204020204" charset="-122"/>
                <a:cs typeface="微软雅黑" panose="020B0503020204020204" charset="-122"/>
              </a:rPr>
              <a:t>填写后【点击】提交按钮，将信息提交到市工信进行审核，市工信审核通过后，产品上架，若审核不通过，则产品退回企业，企业可重新</a:t>
            </a:r>
            <a:r>
              <a:rPr lang="zh-CN" sz="1600" b="1" kern="0" spc="-90" dirty="0">
                <a:solidFill>
                  <a:schemeClr val="tx1"/>
                </a:solidFill>
                <a:latin typeface="微软雅黑" panose="020B0503020204020204" charset="-122"/>
                <a:ea typeface="微软雅黑" panose="020B0503020204020204" charset="-122"/>
                <a:cs typeface="微软雅黑" panose="020B0503020204020204" charset="-122"/>
              </a:rPr>
              <a:t>填写。</a:t>
            </a:r>
            <a:endParaRPr lang="zh-CN" sz="1600" b="1" kern="0" spc="-90"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668" y="196119"/>
            <a:ext cx="124206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产品</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入库</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1865630" y="2136140"/>
            <a:ext cx="8502015" cy="4277995"/>
          </a:xfrm>
          <a:prstGeom prst="rect">
            <a:avLst/>
          </a:prstGeom>
          <a:ln>
            <a:solidFill>
              <a:schemeClr val="accent1"/>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8"/>
          <p:cNvPicPr>
            <a:picLocks noChangeAspect="1"/>
          </p:cNvPicPr>
          <p:nvPr/>
        </p:nvPicPr>
        <p:blipFill>
          <a:blip r:embed="rId1"/>
          <a:stretch>
            <a:fillRect/>
          </a:stretch>
        </p:blipFill>
        <p:spPr>
          <a:xfrm rot="21600000">
            <a:off x="1165453" y="3605021"/>
            <a:ext cx="9840239" cy="114300"/>
          </a:xfrm>
          <a:prstGeom prst="rect">
            <a:avLst/>
          </a:prstGeom>
        </p:spPr>
      </p:pic>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a:t>
            </a:r>
            <a:r>
              <a:rPr lang="en-US"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6</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账号</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管理</a:t>
            </a:r>
            <a:endPar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box 300"/>
          <p:cNvSpPr/>
          <p:nvPr/>
        </p:nvSpPr>
        <p:spPr>
          <a:xfrm>
            <a:off x="291447" y="979430"/>
            <a:ext cx="11650344" cy="60705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登录状态下，</a:t>
            </a:r>
            <a:r>
              <a:rPr lang="zh-CN"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进入首页，点击用户名下拉菜单中的【账户中心】</a:t>
            </a:r>
            <a:r>
              <a:rPr sz="14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400" dirty="0">
              <a:latin typeface="微软雅黑" panose="020B0503020204020204" charset="-122"/>
              <a:ea typeface="微软雅黑" panose="020B0503020204020204" charset="-122"/>
              <a:cs typeface="微软雅黑" panose="020B0503020204020204" charset="-122"/>
            </a:endParaRPr>
          </a:p>
        </p:txBody>
      </p:sp>
      <p:pic>
        <p:nvPicPr>
          <p:cNvPr id="302" name="picture 302"/>
          <p:cNvPicPr>
            <a:picLocks noChangeAspect="1"/>
          </p:cNvPicPr>
          <p:nvPr/>
        </p:nvPicPr>
        <p:blipFill>
          <a:blip r:embed="rId1"/>
          <a:stretch>
            <a:fillRect/>
          </a:stretch>
        </p:blipFill>
        <p:spPr>
          <a:xfrm rot="21600000">
            <a:off x="304147" y="1022939"/>
            <a:ext cx="134384" cy="119183"/>
          </a:xfrm>
          <a:prstGeom prst="rect">
            <a:avLst/>
          </a:prstGeom>
        </p:spPr>
      </p:pic>
      <p:sp>
        <p:nvSpPr>
          <p:cNvPr id="304" name="path 30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321668" y="196119"/>
            <a:ext cx="124206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账号管理</a:t>
            </a:r>
            <a:endParaRPr sz="2400" dirty="0">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840740" y="1469390"/>
            <a:ext cx="10509885" cy="5030470"/>
          </a:xfrm>
          <a:prstGeom prst="rect">
            <a:avLst/>
          </a:prstGeom>
          <a:ln>
            <a:solidFill>
              <a:schemeClr val="accent1"/>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extbox 334"/>
          <p:cNvSpPr/>
          <p:nvPr/>
        </p:nvSpPr>
        <p:spPr>
          <a:xfrm>
            <a:off x="291447" y="979430"/>
            <a:ext cx="5327650"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点击修改密码</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p:txBody>
      </p:sp>
      <p:pic>
        <p:nvPicPr>
          <p:cNvPr id="336" name="picture 336"/>
          <p:cNvPicPr>
            <a:picLocks noChangeAspect="1"/>
          </p:cNvPicPr>
          <p:nvPr/>
        </p:nvPicPr>
        <p:blipFill>
          <a:blip r:embed="rId1"/>
          <a:stretch>
            <a:fillRect/>
          </a:stretch>
        </p:blipFill>
        <p:spPr>
          <a:xfrm rot="21600000">
            <a:off x="304147" y="1022939"/>
            <a:ext cx="134384" cy="119183"/>
          </a:xfrm>
          <a:prstGeom prst="rect">
            <a:avLst/>
          </a:prstGeom>
        </p:spPr>
      </p:pic>
      <p:sp>
        <p:nvSpPr>
          <p:cNvPr id="338" name="textbox 338"/>
          <p:cNvSpPr/>
          <p:nvPr/>
        </p:nvSpPr>
        <p:spPr>
          <a:xfrm>
            <a:off x="321668" y="196119"/>
            <a:ext cx="2726689"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账号管理--修改密码</a:t>
            </a:r>
            <a:endParaRPr sz="2400" dirty="0">
              <a:latin typeface="微软雅黑" panose="020B0503020204020204" charset="-122"/>
              <a:ea typeface="微软雅黑" panose="020B0503020204020204" charset="-122"/>
              <a:cs typeface="微软雅黑" panose="020B0503020204020204" charset="-122"/>
            </a:endParaRPr>
          </a:p>
        </p:txBody>
      </p:sp>
      <p:sp>
        <p:nvSpPr>
          <p:cNvPr id="340" name="path 340"/>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2" name="图片 1"/>
          <p:cNvPicPr>
            <a:picLocks noChangeAspect="1"/>
          </p:cNvPicPr>
          <p:nvPr/>
        </p:nvPicPr>
        <p:blipFill>
          <a:blip r:embed="rId2"/>
          <a:stretch>
            <a:fillRect/>
          </a:stretch>
        </p:blipFill>
        <p:spPr>
          <a:xfrm>
            <a:off x="291465" y="1236345"/>
            <a:ext cx="6021070" cy="2364105"/>
          </a:xfrm>
          <a:prstGeom prst="rect">
            <a:avLst/>
          </a:prstGeom>
          <a:ln>
            <a:solidFill>
              <a:schemeClr val="accent1"/>
            </a:solidFill>
          </a:ln>
        </p:spPr>
      </p:pic>
      <p:pic>
        <p:nvPicPr>
          <p:cNvPr id="3" name="图片 2"/>
          <p:cNvPicPr>
            <a:picLocks noChangeAspect="1"/>
          </p:cNvPicPr>
          <p:nvPr/>
        </p:nvPicPr>
        <p:blipFill>
          <a:blip r:embed="rId3"/>
          <a:stretch>
            <a:fillRect/>
          </a:stretch>
        </p:blipFill>
        <p:spPr>
          <a:xfrm>
            <a:off x="291465" y="4062730"/>
            <a:ext cx="4314825" cy="2729230"/>
          </a:xfrm>
          <a:prstGeom prst="rect">
            <a:avLst/>
          </a:prstGeom>
          <a:ln>
            <a:solidFill>
              <a:schemeClr val="accent1"/>
            </a:solidFill>
          </a:ln>
        </p:spPr>
      </p:pic>
      <p:sp>
        <p:nvSpPr>
          <p:cNvPr id="4" name="textbox 334"/>
          <p:cNvSpPr/>
          <p:nvPr/>
        </p:nvSpPr>
        <p:spPr>
          <a:xfrm>
            <a:off x="291447" y="3711835"/>
            <a:ext cx="5327650"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输入旧密码与新密码点击【确定】按钮</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即可。</a:t>
            </a:r>
            <a:endPar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5" name="picture 336"/>
          <p:cNvPicPr>
            <a:picLocks noChangeAspect="1"/>
          </p:cNvPicPr>
          <p:nvPr/>
        </p:nvPicPr>
        <p:blipFill>
          <a:blip r:embed="rId1"/>
          <a:stretch>
            <a:fillRect/>
          </a:stretch>
        </p:blipFill>
        <p:spPr>
          <a:xfrm rot="21600000">
            <a:off x="304147" y="3755344"/>
            <a:ext cx="134384" cy="11918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extbox 334"/>
          <p:cNvSpPr/>
          <p:nvPr/>
        </p:nvSpPr>
        <p:spPr>
          <a:xfrm>
            <a:off x="291447" y="979430"/>
            <a:ext cx="5327650"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点击修改</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手机号</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500" dirty="0">
              <a:latin typeface="微软雅黑" panose="020B0503020204020204" charset="-122"/>
              <a:ea typeface="微软雅黑" panose="020B0503020204020204" charset="-122"/>
              <a:cs typeface="微软雅黑" panose="020B0503020204020204" charset="-122"/>
            </a:endParaRPr>
          </a:p>
        </p:txBody>
      </p:sp>
      <p:pic>
        <p:nvPicPr>
          <p:cNvPr id="336" name="picture 336"/>
          <p:cNvPicPr>
            <a:picLocks noChangeAspect="1"/>
          </p:cNvPicPr>
          <p:nvPr/>
        </p:nvPicPr>
        <p:blipFill>
          <a:blip r:embed="rId1"/>
          <a:stretch>
            <a:fillRect/>
          </a:stretch>
        </p:blipFill>
        <p:spPr>
          <a:xfrm rot="21600000">
            <a:off x="304147" y="1022939"/>
            <a:ext cx="134384" cy="119183"/>
          </a:xfrm>
          <a:prstGeom prst="rect">
            <a:avLst/>
          </a:prstGeom>
        </p:spPr>
      </p:pic>
      <p:sp>
        <p:nvSpPr>
          <p:cNvPr id="338" name="textbox 338"/>
          <p:cNvSpPr/>
          <p:nvPr/>
        </p:nvSpPr>
        <p:spPr>
          <a:xfrm>
            <a:off x="321945" y="196215"/>
            <a:ext cx="3526155"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账号管理--</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更换</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手机号</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sp>
        <p:nvSpPr>
          <p:cNvPr id="340" name="path 340"/>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4" name="textbox 334"/>
          <p:cNvSpPr/>
          <p:nvPr/>
        </p:nvSpPr>
        <p:spPr>
          <a:xfrm>
            <a:off x="291447" y="3711835"/>
            <a:ext cx="5327650"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请求并输入手机验证码并更换</a:t>
            </a:r>
            <a:r>
              <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新手机号。</a:t>
            </a:r>
            <a:endParaRPr lang="zh-CN" sz="1500" b="1"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5" name="picture 336"/>
          <p:cNvPicPr>
            <a:picLocks noChangeAspect="1"/>
          </p:cNvPicPr>
          <p:nvPr/>
        </p:nvPicPr>
        <p:blipFill>
          <a:blip r:embed="rId1"/>
          <a:stretch>
            <a:fillRect/>
          </a:stretch>
        </p:blipFill>
        <p:spPr>
          <a:xfrm rot="21600000">
            <a:off x="304147" y="3755344"/>
            <a:ext cx="134384" cy="119183"/>
          </a:xfrm>
          <a:prstGeom prst="rect">
            <a:avLst/>
          </a:prstGeom>
        </p:spPr>
      </p:pic>
      <p:pic>
        <p:nvPicPr>
          <p:cNvPr id="6" name="图片 5"/>
          <p:cNvPicPr>
            <a:picLocks noChangeAspect="1"/>
          </p:cNvPicPr>
          <p:nvPr/>
        </p:nvPicPr>
        <p:blipFill>
          <a:blip r:embed="rId2"/>
          <a:stretch>
            <a:fillRect/>
          </a:stretch>
        </p:blipFill>
        <p:spPr>
          <a:xfrm>
            <a:off x="291465" y="1294130"/>
            <a:ext cx="5229860" cy="2021205"/>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291465" y="4062730"/>
            <a:ext cx="4436110" cy="272478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4" name="table 384"/>
          <p:cNvGraphicFramePr>
            <a:graphicFrameLocks noGrp="1"/>
          </p:cNvGraphicFramePr>
          <p:nvPr/>
        </p:nvGraphicFramePr>
        <p:xfrm>
          <a:off x="8650858" y="2057222"/>
          <a:ext cx="2966719" cy="3733165"/>
        </p:xfrm>
        <a:graphic>
          <a:graphicData uri="http://schemas.openxmlformats.org/drawingml/2006/table">
            <a:tbl>
              <a:tblPr/>
              <a:tblGrid>
                <a:gridCol w="2966719"/>
              </a:tblGrid>
              <a:tr h="3720465">
                <a:tc>
                  <a:txBody>
                    <a:bodyPr/>
                    <a:lstStyle/>
                    <a:p>
                      <a:pPr algn="l" rtl="0" eaLnBrk="0">
                        <a:lnSpc>
                          <a:spcPct val="106000"/>
                        </a:lnSpc>
                      </a:pPr>
                      <a:endParaRPr sz="700" dirty="0">
                        <a:latin typeface="Arial" panose="020B0604020202020204"/>
                        <a:ea typeface="Arial" panose="020B0604020202020204"/>
                        <a:cs typeface="Arial" panose="020B0604020202020204"/>
                      </a:endParaRPr>
                    </a:p>
                    <a:p>
                      <a:pPr marL="443865" indent="-321945" algn="l" rtl="0" eaLnBrk="0">
                        <a:lnSpc>
                          <a:spcPct val="109000"/>
                        </a:lnSpc>
                        <a:spcBef>
                          <a:spcPts val="5"/>
                        </a:spcBef>
                      </a:pP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  点击右下角【找回密码】</a:t>
                      </a:r>
                      <a:r>
                        <a:rPr sz="18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按钮</a:t>
                      </a:r>
                      <a:endParaRPr sz="1800" dirty="0">
                        <a:latin typeface="微软雅黑" panose="020B0503020204020204" charset="-122"/>
                        <a:ea typeface="微软雅黑" panose="020B0503020204020204" charset="-122"/>
                        <a:cs typeface="微软雅黑" panose="020B0503020204020204" charset="-122"/>
                      </a:endParaRPr>
                    </a:p>
                    <a:p>
                      <a:pPr marL="443865" indent="-332105" algn="l" rtl="0" eaLnBrk="0">
                        <a:lnSpc>
                          <a:spcPct val="113000"/>
                        </a:lnSpc>
                        <a:spcBef>
                          <a:spcPts val="495"/>
                        </a:spcBef>
                      </a:pP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  输入手机号，点击【获 </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取验证码】，输入验证</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码</a:t>
                      </a:r>
                      <a:endParaRPr sz="1800" dirty="0">
                        <a:latin typeface="微软雅黑" panose="020B0503020204020204" charset="-122"/>
                        <a:ea typeface="微软雅黑" panose="020B0503020204020204" charset="-122"/>
                        <a:cs typeface="微软雅黑" panose="020B0503020204020204" charset="-122"/>
                      </a:endParaRPr>
                    </a:p>
                    <a:p>
                      <a:pPr marL="443865" indent="-329565" algn="l" rtl="0" eaLnBrk="0">
                        <a:lnSpc>
                          <a:spcPct val="109000"/>
                        </a:lnSpc>
                        <a:spcBef>
                          <a:spcPts val="425"/>
                        </a:spcBef>
                      </a:pP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  输入和确认新密码，</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密</a:t>
                      </a: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码规则同上</a:t>
                      </a:r>
                      <a:endParaRPr sz="1800" dirty="0">
                        <a:latin typeface="微软雅黑" panose="020B0503020204020204" charset="-122"/>
                        <a:ea typeface="微软雅黑" panose="020B0503020204020204" charset="-122"/>
                        <a:cs typeface="微软雅黑" panose="020B0503020204020204" charset="-122"/>
                      </a:endParaRPr>
                    </a:p>
                    <a:p>
                      <a:pPr marL="442595" indent="-342265" algn="l" rtl="0" eaLnBrk="0">
                        <a:lnSpc>
                          <a:spcPct val="109000"/>
                        </a:lnSpc>
                        <a:spcBef>
                          <a:spcPts val="475"/>
                        </a:spcBef>
                      </a:pP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4.  点击【提交】</a:t>
                      </a: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按钮，完 </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成密码修改</a:t>
                      </a:r>
                      <a:endParaRPr sz="1800" dirty="0">
                        <a:latin typeface="微软雅黑" panose="020B0503020204020204" charset="-122"/>
                        <a:ea typeface="微软雅黑" panose="020B0503020204020204" charset="-122"/>
                        <a:cs typeface="微软雅黑" panose="020B0503020204020204" charset="-122"/>
                      </a:endParaRPr>
                    </a:p>
                    <a:p>
                      <a:pPr marL="445770" indent="-327660" algn="l" rtl="0" eaLnBrk="0">
                        <a:lnSpc>
                          <a:spcPct val="109000"/>
                        </a:lnSpc>
                        <a:spcBef>
                          <a:spcPts val="470"/>
                        </a:spcBef>
                      </a:pPr>
                      <a:r>
                        <a:rPr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5.  点击右下角【</a:t>
                      </a:r>
                      <a:r>
                        <a:rPr lang="zh-CN" sz="18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重置</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8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可用新密码登录</a:t>
                      </a:r>
                      <a:endParaRPr sz="1800" dirty="0">
                        <a:latin typeface="微软雅黑" panose="020B0503020204020204" charset="-122"/>
                        <a:ea typeface="微软雅黑" panose="020B0503020204020204" charset="-122"/>
                        <a:cs typeface="微软雅黑" panose="020B0503020204020204" charset="-122"/>
                      </a:endParaRPr>
                    </a:p>
                  </a:txBody>
                  <a:tcPr marL="0" marR="0" marT="0" marB="0" vert="horz">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r>
            </a:tbl>
          </a:graphicData>
        </a:graphic>
      </p:graphicFrame>
      <p:sp>
        <p:nvSpPr>
          <p:cNvPr id="386" name="textbox 386"/>
          <p:cNvSpPr/>
          <p:nvPr/>
        </p:nvSpPr>
        <p:spPr>
          <a:xfrm>
            <a:off x="291447" y="979430"/>
            <a:ext cx="8173719" cy="2413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平台支持找回密码，可在登录界面点击【忘记密码】</a:t>
            </a:r>
            <a:r>
              <a:rPr sz="1500" b="1"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按钮，使用</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短信验证码的方式重置。</a:t>
            </a:r>
            <a:endParaRPr sz="1500" dirty="0">
              <a:latin typeface="微软雅黑" panose="020B0503020204020204" charset="-122"/>
              <a:ea typeface="微软雅黑" panose="020B0503020204020204" charset="-122"/>
              <a:cs typeface="微软雅黑" panose="020B0503020204020204" charset="-122"/>
            </a:endParaRPr>
          </a:p>
        </p:txBody>
      </p:sp>
      <p:pic>
        <p:nvPicPr>
          <p:cNvPr id="388" name="picture 388"/>
          <p:cNvPicPr>
            <a:picLocks noChangeAspect="1"/>
          </p:cNvPicPr>
          <p:nvPr/>
        </p:nvPicPr>
        <p:blipFill>
          <a:blip r:embed="rId1"/>
          <a:stretch>
            <a:fillRect/>
          </a:stretch>
        </p:blipFill>
        <p:spPr>
          <a:xfrm rot="21600000">
            <a:off x="304147" y="1022939"/>
            <a:ext cx="134384" cy="119183"/>
          </a:xfrm>
          <a:prstGeom prst="rect">
            <a:avLst/>
          </a:prstGeom>
        </p:spPr>
      </p:pic>
      <p:sp>
        <p:nvSpPr>
          <p:cNvPr id="390" name="textbox 390"/>
          <p:cNvSpPr/>
          <p:nvPr/>
        </p:nvSpPr>
        <p:spPr>
          <a:xfrm>
            <a:off x="321668" y="196119"/>
            <a:ext cx="2726689"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账号管理--</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找回密码</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sp>
        <p:nvSpPr>
          <p:cNvPr id="392" name="path 392"/>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2" name="图片 1"/>
          <p:cNvPicPr>
            <a:picLocks noChangeAspect="1"/>
          </p:cNvPicPr>
          <p:nvPr/>
        </p:nvPicPr>
        <p:blipFill>
          <a:blip r:embed="rId2"/>
          <a:stretch>
            <a:fillRect/>
          </a:stretch>
        </p:blipFill>
        <p:spPr>
          <a:xfrm>
            <a:off x="1323975" y="1618615"/>
            <a:ext cx="5734050" cy="4772025"/>
          </a:xfrm>
          <a:prstGeom prst="rect">
            <a:avLst/>
          </a:prstGeom>
          <a:ln>
            <a:solidFill>
              <a:schemeClr val="accent1"/>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textbox 386"/>
          <p:cNvSpPr/>
          <p:nvPr/>
        </p:nvSpPr>
        <p:spPr>
          <a:xfrm>
            <a:off x="291465" y="979170"/>
            <a:ext cx="11436985" cy="55562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对于企业即是平台牵引单位也是试点企业的企业，提供切换团队功能。页面通过切换团队入口进入，用户点击切换团队操作则以当前所在团队进行相关</a:t>
            </a:r>
            <a:r>
              <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操作。</a:t>
            </a:r>
            <a:endPar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ct val="94000"/>
              </a:lnSpc>
              <a:tabLst>
                <a:tab pos="146685" algn="l"/>
              </a:tabLst>
            </a:pPr>
            <a:endParaRPr lang="zh-CN"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388" name="picture 388"/>
          <p:cNvPicPr>
            <a:picLocks noChangeAspect="1"/>
          </p:cNvPicPr>
          <p:nvPr/>
        </p:nvPicPr>
        <p:blipFill>
          <a:blip r:embed="rId1"/>
          <a:stretch>
            <a:fillRect/>
          </a:stretch>
        </p:blipFill>
        <p:spPr>
          <a:xfrm rot="21600000">
            <a:off x="304147" y="1022939"/>
            <a:ext cx="134384" cy="119183"/>
          </a:xfrm>
          <a:prstGeom prst="rect">
            <a:avLst/>
          </a:prstGeom>
        </p:spPr>
      </p:pic>
      <p:sp>
        <p:nvSpPr>
          <p:cNvPr id="390" name="textbox 390"/>
          <p:cNvSpPr/>
          <p:nvPr/>
        </p:nvSpPr>
        <p:spPr>
          <a:xfrm>
            <a:off x="321668" y="196119"/>
            <a:ext cx="2726689"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账号管理--</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切换</a:t>
            </a: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团队</a:t>
            </a:r>
            <a:endPar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endParaRPr>
          </a:p>
        </p:txBody>
      </p:sp>
      <p:sp>
        <p:nvSpPr>
          <p:cNvPr id="392" name="path 392"/>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4" name="图片 3"/>
          <p:cNvPicPr>
            <a:picLocks noChangeAspect="1"/>
          </p:cNvPicPr>
          <p:nvPr/>
        </p:nvPicPr>
        <p:blipFill>
          <a:blip r:embed="rId2"/>
          <a:stretch>
            <a:fillRect/>
          </a:stretch>
        </p:blipFill>
        <p:spPr>
          <a:xfrm>
            <a:off x="1238885" y="1724025"/>
            <a:ext cx="9713595" cy="4649470"/>
          </a:xfrm>
          <a:prstGeom prst="rect">
            <a:avLst/>
          </a:prstGeom>
          <a:ln>
            <a:solidFill>
              <a:schemeClr val="accent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4"/>
          <p:cNvGraphicFramePr>
            <a:graphicFrameLocks noGrp="1"/>
          </p:cNvGraphicFramePr>
          <p:nvPr>
            <p:custDataLst>
              <p:tags r:id="rId1"/>
            </p:custDataLst>
          </p:nvPr>
        </p:nvGraphicFramePr>
        <p:xfrm>
          <a:off x="8630285" y="1668780"/>
          <a:ext cx="3305810" cy="4333875"/>
        </p:xfrm>
        <a:graphic>
          <a:graphicData uri="http://schemas.openxmlformats.org/drawingml/2006/table">
            <a:tbl>
              <a:tblPr/>
              <a:tblGrid>
                <a:gridCol w="3305810"/>
              </a:tblGrid>
              <a:tr h="4333875">
                <a:tc>
                  <a:txBody>
                    <a:bodyPr/>
                    <a:lstStyle/>
                    <a:p>
                      <a:pPr indent="0" algn="l" rtl="0" eaLnBrk="0" fontAlgn="auto">
                        <a:lnSpc>
                          <a:spcPct val="200000"/>
                        </a:lnSpc>
                      </a:pPr>
                      <a:endParaRPr sz="900" dirty="0">
                        <a:latin typeface="Arial" panose="020B0604020202020204"/>
                        <a:ea typeface="Arial" panose="020B0604020202020204"/>
                        <a:cs typeface="Arial" panose="020B0604020202020204"/>
                      </a:endParaRPr>
                    </a:p>
                    <a:p>
                      <a:pPr marL="116840" indent="0" algn="l" rtl="0" eaLnBrk="0" fontAlgn="auto">
                        <a:lnSpc>
                          <a:spcPct val="200000"/>
                        </a:lnSpc>
                        <a:spcBef>
                          <a:spcPts val="5"/>
                        </a:spcBef>
                      </a:pPr>
                      <a:r>
                        <a:rPr lang="en-US" altLang="zh-CN" sz="14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14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sz="14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填写用户信息、手机号、验证码、邮箱、身份证号、并设置登录密码；</a:t>
                      </a:r>
                      <a:r>
                        <a:rPr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密码</a:t>
                      </a:r>
                      <a:r>
                        <a:rPr lang="zh-CN"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建议：</a:t>
                      </a:r>
                      <a:r>
                        <a:rPr lang="en-US" altLang="zh-CN"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8~20</a:t>
                      </a:r>
                      <a:r>
                        <a:rPr lang="zh-CN" altLang="en-US"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位</a:t>
                      </a:r>
                      <a:r>
                        <a:rPr lang="zh-CN"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数字、字母组合。完成后点击【下一步】；</a:t>
                      </a:r>
                      <a:endParaRPr sz="14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16840" indent="0" algn="l" rtl="0" eaLnBrk="0" fontAlgn="auto">
                        <a:lnSpc>
                          <a:spcPct val="200000"/>
                        </a:lnSpc>
                        <a:spcBef>
                          <a:spcPts val="5"/>
                        </a:spcBef>
                      </a:pPr>
                      <a:r>
                        <a:rPr lang="en-US"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填写企业相关信息，确保必填项全部填写后点击【提交】按钮进行提交；</a:t>
                      </a:r>
                      <a:endParaRPr lang="zh-CN"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16840" indent="0" algn="l" rtl="0" eaLnBrk="0" fontAlgn="auto">
                        <a:lnSpc>
                          <a:spcPct val="200000"/>
                        </a:lnSpc>
                        <a:spcBef>
                          <a:spcPts val="5"/>
                        </a:spcBef>
                      </a:pPr>
                      <a:r>
                        <a:rPr lang="en-US" altLang="zh-CN"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lang="zh-CN" altLang="en-US" sz="14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、提交成功后提示注册成功，点击【返回首页】进入平台首页。</a:t>
                      </a:r>
                      <a:endParaRPr sz="1400" dirty="0">
                        <a:latin typeface="微软雅黑" panose="020B0503020204020204" charset="-122"/>
                        <a:ea typeface="微软雅黑" panose="020B0503020204020204" charset="-122"/>
                        <a:cs typeface="微软雅黑" panose="020B0503020204020204" charset="-122"/>
                      </a:endParaRPr>
                    </a:p>
                  </a:txBody>
                  <a:tcPr marL="0" marR="0" marT="0" marB="0" vert="horz">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r>
            </a:tbl>
          </a:graphicData>
        </a:graphic>
      </p:graphicFrame>
      <p:sp>
        <p:nvSpPr>
          <p:cNvPr id="16" name="textbox 16"/>
          <p:cNvSpPr/>
          <p:nvPr/>
        </p:nvSpPr>
        <p:spPr>
          <a:xfrm>
            <a:off x="291465" y="979170"/>
            <a:ext cx="11347450" cy="25717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6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打开浏览器，输入网址</a:t>
            </a:r>
            <a:r>
              <a:rPr lang="en-US" altLang="zh-CN" sz="1500" b="1" kern="0" spc="90" dirty="0">
                <a:solidFill>
                  <a:srgbClr val="0070C0">
                    <a:alpha val="100000"/>
                  </a:srgbClr>
                </a:solidFill>
                <a:latin typeface="微软雅黑" panose="020B0503020204020204" charset="-122"/>
                <a:ea typeface="微软雅黑" panose="020B0503020204020204" charset="-122"/>
                <a:cs typeface="微软雅黑" panose="020B0503020204020204" charset="-122"/>
              </a:rPr>
              <a:t>http://58.251.255.221:11989/zqpt/</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进入企业端首页，通过右上角【注册】</a:t>
            </a:r>
            <a:r>
              <a:rPr sz="1500" b="1"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按钮进行企业用户注册。</a:t>
            </a:r>
            <a:endParaRPr sz="1500" dirty="0">
              <a:latin typeface="微软雅黑" panose="020B0503020204020204" charset="-122"/>
              <a:ea typeface="微软雅黑" panose="020B0503020204020204" charset="-122"/>
              <a:cs typeface="微软雅黑" panose="020B0503020204020204" charset="-122"/>
            </a:endParaRPr>
          </a:p>
        </p:txBody>
      </p:sp>
      <p:pic>
        <p:nvPicPr>
          <p:cNvPr id="18" name="picture 18"/>
          <p:cNvPicPr>
            <a:picLocks noChangeAspect="1"/>
          </p:cNvPicPr>
          <p:nvPr/>
        </p:nvPicPr>
        <p:blipFill>
          <a:blip r:embed="rId2"/>
          <a:stretch>
            <a:fillRect/>
          </a:stretch>
        </p:blipFill>
        <p:spPr>
          <a:xfrm rot="21600000">
            <a:off x="304147" y="1022939"/>
            <a:ext cx="134384" cy="119183"/>
          </a:xfrm>
          <a:prstGeom prst="rect">
            <a:avLst/>
          </a:prstGeom>
        </p:spPr>
      </p:pic>
      <p:sp>
        <p:nvSpPr>
          <p:cNvPr id="22" name="path 22"/>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24" name="textbox 24"/>
          <p:cNvSpPr/>
          <p:nvPr/>
        </p:nvSpPr>
        <p:spPr>
          <a:xfrm>
            <a:off x="326855" y="196119"/>
            <a:ext cx="123698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20" dirty="0">
                <a:solidFill>
                  <a:srgbClr val="215F9A">
                    <a:alpha val="100000"/>
                  </a:srgbClr>
                </a:solidFill>
                <a:latin typeface="微软雅黑" panose="020B0503020204020204" charset="-122"/>
                <a:ea typeface="微软雅黑" panose="020B0503020204020204" charset="-122"/>
                <a:cs typeface="微软雅黑" panose="020B0503020204020204" charset="-122"/>
              </a:rPr>
              <a:t>用户注册</a:t>
            </a:r>
            <a:endParaRPr sz="2400" dirty="0">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3"/>
          <a:stretch>
            <a:fillRect/>
          </a:stretch>
        </p:blipFill>
        <p:spPr>
          <a:xfrm>
            <a:off x="730250" y="1449070"/>
            <a:ext cx="7305040" cy="42481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327025" y="1911350"/>
            <a:ext cx="3154680" cy="2926715"/>
          </a:xfrm>
          <a:prstGeom prst="rect">
            <a:avLst/>
          </a:prstGeom>
        </p:spPr>
      </p:pic>
      <p:pic>
        <p:nvPicPr>
          <p:cNvPr id="8" name="图片 7"/>
          <p:cNvPicPr>
            <a:picLocks noChangeAspect="1"/>
          </p:cNvPicPr>
          <p:nvPr/>
        </p:nvPicPr>
        <p:blipFill>
          <a:blip r:embed="rId5"/>
          <a:stretch>
            <a:fillRect/>
          </a:stretch>
        </p:blipFill>
        <p:spPr>
          <a:xfrm>
            <a:off x="3643630" y="1911350"/>
            <a:ext cx="4904740" cy="2926715"/>
          </a:xfrm>
          <a:prstGeom prst="rect">
            <a:avLst/>
          </a:prstGeom>
        </p:spPr>
      </p:pic>
      <p:pic>
        <p:nvPicPr>
          <p:cNvPr id="9" name="图片 8"/>
          <p:cNvPicPr>
            <a:picLocks noChangeAspect="1"/>
          </p:cNvPicPr>
          <p:nvPr/>
        </p:nvPicPr>
        <p:blipFill>
          <a:blip r:embed="rId6"/>
          <a:stretch>
            <a:fillRect/>
          </a:stretch>
        </p:blipFill>
        <p:spPr>
          <a:xfrm>
            <a:off x="3643630" y="4838065"/>
            <a:ext cx="2601595" cy="1999615"/>
          </a:xfrm>
          <a:prstGeom prst="rect">
            <a:avLst/>
          </a:prstGeom>
        </p:spPr>
      </p:pic>
      <p:sp>
        <p:nvSpPr>
          <p:cNvPr id="10" name="文本框 9"/>
          <p:cNvSpPr txBox="1"/>
          <p:nvPr/>
        </p:nvSpPr>
        <p:spPr>
          <a:xfrm>
            <a:off x="537845" y="2528570"/>
            <a:ext cx="415925" cy="368300"/>
          </a:xfrm>
          <a:prstGeom prst="rect">
            <a:avLst/>
          </a:prstGeom>
          <a:noFill/>
        </p:spPr>
        <p:txBody>
          <a:bodyPr wrap="square" rtlCol="0">
            <a:spAutoFit/>
          </a:bodyPr>
          <a:p>
            <a:r>
              <a:rPr lang="zh-CN" altLang="en-US" b="1">
                <a:solidFill>
                  <a:srgbClr val="FF0000"/>
                </a:solidFill>
              </a:rPr>
              <a:t>①</a:t>
            </a:r>
            <a:endParaRPr lang="zh-CN" altLang="en-US" b="1">
              <a:solidFill>
                <a:srgbClr val="FF0000"/>
              </a:solidFill>
            </a:endParaRPr>
          </a:p>
        </p:txBody>
      </p:sp>
      <p:sp>
        <p:nvSpPr>
          <p:cNvPr id="11" name="文本框 10"/>
          <p:cNvSpPr txBox="1"/>
          <p:nvPr/>
        </p:nvSpPr>
        <p:spPr>
          <a:xfrm>
            <a:off x="4174490" y="2160270"/>
            <a:ext cx="415925" cy="368300"/>
          </a:xfrm>
          <a:prstGeom prst="rect">
            <a:avLst/>
          </a:prstGeom>
          <a:noFill/>
        </p:spPr>
        <p:txBody>
          <a:bodyPr wrap="square" rtlCol="0">
            <a:spAutoFit/>
          </a:bodyPr>
          <a:p>
            <a:r>
              <a:rPr lang="zh-CN" altLang="en-US" b="1">
                <a:solidFill>
                  <a:srgbClr val="FF0000"/>
                </a:solidFill>
              </a:rPr>
              <a:t>②</a:t>
            </a:r>
            <a:endParaRPr lang="zh-CN" altLang="en-US" b="1">
              <a:solidFill>
                <a:srgbClr val="FF0000"/>
              </a:solidFill>
            </a:endParaRPr>
          </a:p>
        </p:txBody>
      </p:sp>
      <p:sp>
        <p:nvSpPr>
          <p:cNvPr id="13" name="文本框 12"/>
          <p:cNvSpPr txBox="1"/>
          <p:nvPr/>
        </p:nvSpPr>
        <p:spPr>
          <a:xfrm>
            <a:off x="3758565" y="4941570"/>
            <a:ext cx="415925" cy="368300"/>
          </a:xfrm>
          <a:prstGeom prst="rect">
            <a:avLst/>
          </a:prstGeom>
          <a:noFill/>
        </p:spPr>
        <p:txBody>
          <a:bodyPr wrap="square" rtlCol="0">
            <a:spAutoFit/>
          </a:bodyPr>
          <a:p>
            <a:r>
              <a:rPr lang="zh-CN" altLang="en-US" b="1">
                <a:solidFill>
                  <a:srgbClr val="FF0000"/>
                </a:solidFill>
              </a:rPr>
              <a:t>③</a:t>
            </a:r>
            <a:endParaRPr lang="zh-CN" altLang="en-US" b="1">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4"/>
          <p:cNvSpPr/>
          <p:nvPr/>
        </p:nvSpPr>
        <p:spPr>
          <a:xfrm>
            <a:off x="291465" y="845820"/>
            <a:ext cx="11386185" cy="60706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indent="0" algn="l" rtl="0" eaLnBrk="0" fontAlgn="auto">
              <a:lnSpc>
                <a:spcPct val="150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登录：</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无论是注册成功后还是已有账号均通过此方法进行</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登录：进入平台首页，点击登录，</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可选</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择密码登录和短信验证码登录两种方式进行登录；</a:t>
            </a:r>
            <a:endParaRPr sz="1500" dirty="0">
              <a:latin typeface="微软雅黑" panose="020B0503020204020204" charset="-122"/>
              <a:ea typeface="微软雅黑" panose="020B0503020204020204" charset="-122"/>
              <a:cs typeface="微软雅黑" panose="020B0503020204020204" charset="-122"/>
            </a:endParaRPr>
          </a:p>
          <a:p>
            <a:pPr algn="l" rtl="0" eaLnBrk="0">
              <a:lnSpc>
                <a:spcPct val="110000"/>
              </a:lnSpc>
            </a:pPr>
            <a:endParaRPr sz="1500" dirty="0">
              <a:latin typeface="微软雅黑" panose="020B0503020204020204" charset="-122"/>
              <a:ea typeface="微软雅黑" panose="020B0503020204020204" charset="-122"/>
              <a:cs typeface="微软雅黑" panose="020B0503020204020204" charset="-122"/>
            </a:endParaRPr>
          </a:p>
        </p:txBody>
      </p:sp>
      <p:pic>
        <p:nvPicPr>
          <p:cNvPr id="48" name="picture 48"/>
          <p:cNvPicPr>
            <a:picLocks noChangeAspect="1"/>
          </p:cNvPicPr>
          <p:nvPr/>
        </p:nvPicPr>
        <p:blipFill>
          <a:blip r:embed="rId1"/>
          <a:stretch>
            <a:fillRect/>
          </a:stretch>
        </p:blipFill>
        <p:spPr>
          <a:xfrm rot="21600000">
            <a:off x="304147" y="1022939"/>
            <a:ext cx="134384" cy="119183"/>
          </a:xfrm>
          <a:prstGeom prst="rect">
            <a:avLst/>
          </a:prstGeom>
        </p:spPr>
      </p:pic>
      <p:sp>
        <p:nvSpPr>
          <p:cNvPr id="52" name="textbox 52"/>
          <p:cNvSpPr/>
          <p:nvPr>
            <p:custDataLst>
              <p:tags r:id="rId2"/>
            </p:custDataLst>
          </p:nvPr>
        </p:nvSpPr>
        <p:spPr>
          <a:xfrm>
            <a:off x="1687448" y="1963420"/>
            <a:ext cx="3872229" cy="424180"/>
          </a:xfrm>
          <a:prstGeom prst="rect">
            <a:avLst/>
          </a:prstGeom>
          <a:solidFill>
            <a:srgbClr val="215F9A">
              <a:alpha val="100000"/>
            </a:srgbClr>
          </a:solidFill>
          <a:ln w="0" cap="flat">
            <a:noFill/>
            <a:prstDash val="solid"/>
            <a:miter lim="0"/>
          </a:ln>
        </p:spPr>
        <p:txBody>
          <a:bodyPr vert="horz" wrap="square" lIns="0" tIns="0" rIns="0" bIns="0"/>
          <a:lstStyle/>
          <a:p>
            <a:pPr algn="ctr" rtl="0" eaLnBrk="0">
              <a:lnSpc>
                <a:spcPct val="151000"/>
              </a:lnSpc>
            </a:pPr>
            <a:r>
              <a:rPr lang="zh-CN" sz="1500" b="1" dirty="0">
                <a:solidFill>
                  <a:schemeClr val="bg1"/>
                </a:solidFill>
                <a:latin typeface="微软雅黑" panose="020B0503020204020204" charset="-122"/>
                <a:ea typeface="微软雅黑" panose="020B0503020204020204" charset="-122"/>
                <a:cs typeface="等线" panose="02010600030101010101" charset="-122"/>
              </a:rPr>
              <a:t>账号密码登录</a:t>
            </a:r>
            <a:endParaRPr lang="zh-CN" sz="1500" b="1" dirty="0">
              <a:solidFill>
                <a:schemeClr val="bg1"/>
              </a:solidFill>
              <a:latin typeface="微软雅黑" panose="020B0503020204020204" charset="-122"/>
              <a:ea typeface="微软雅黑" panose="020B0503020204020204" charset="-122"/>
              <a:cs typeface="等线" panose="02010600030101010101" charset="-122"/>
            </a:endParaRPr>
          </a:p>
        </p:txBody>
      </p:sp>
      <p:sp>
        <p:nvSpPr>
          <p:cNvPr id="54" name="path 5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sp>
        <p:nvSpPr>
          <p:cNvPr id="56" name="textbox 56"/>
          <p:cNvSpPr/>
          <p:nvPr/>
        </p:nvSpPr>
        <p:spPr>
          <a:xfrm>
            <a:off x="326855" y="196119"/>
            <a:ext cx="1236980" cy="35052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9000"/>
              </a:lnSpc>
            </a:pPr>
            <a:r>
              <a:rPr sz="2400" b="1" kern="0" spc="-20" dirty="0">
                <a:solidFill>
                  <a:srgbClr val="215F9A">
                    <a:alpha val="100000"/>
                  </a:srgbClr>
                </a:solidFill>
                <a:latin typeface="微软雅黑" panose="020B0503020204020204" charset="-122"/>
                <a:ea typeface="微软雅黑" panose="020B0503020204020204" charset="-122"/>
                <a:cs typeface="微软雅黑" panose="020B0503020204020204" charset="-122"/>
              </a:rPr>
              <a:t>用户登录</a:t>
            </a:r>
            <a:endParaRPr sz="2400" dirty="0">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custDataLst>
              <p:tags r:id="rId3"/>
            </p:custDataLst>
          </p:nvPr>
        </p:nvPicPr>
        <p:blipFill>
          <a:blip r:embed="rId4"/>
          <a:stretch>
            <a:fillRect/>
          </a:stretch>
        </p:blipFill>
        <p:spPr>
          <a:xfrm>
            <a:off x="2240915" y="2406650"/>
            <a:ext cx="2764790" cy="2849880"/>
          </a:xfrm>
          <a:prstGeom prst="rect">
            <a:avLst/>
          </a:prstGeom>
          <a:ln>
            <a:solidFill>
              <a:schemeClr val="accent1"/>
            </a:solidFill>
          </a:ln>
        </p:spPr>
      </p:pic>
      <p:pic>
        <p:nvPicPr>
          <p:cNvPr id="5" name="图片 4"/>
          <p:cNvPicPr>
            <a:picLocks noChangeAspect="1"/>
          </p:cNvPicPr>
          <p:nvPr>
            <p:custDataLst>
              <p:tags r:id="rId5"/>
            </p:custDataLst>
          </p:nvPr>
        </p:nvPicPr>
        <p:blipFill>
          <a:blip r:embed="rId6"/>
          <a:stretch>
            <a:fillRect/>
          </a:stretch>
        </p:blipFill>
        <p:spPr>
          <a:xfrm>
            <a:off x="7100570" y="2406650"/>
            <a:ext cx="2783205" cy="2849880"/>
          </a:xfrm>
          <a:prstGeom prst="rect">
            <a:avLst/>
          </a:prstGeom>
          <a:ln>
            <a:solidFill>
              <a:schemeClr val="accent1"/>
            </a:solidFill>
          </a:ln>
        </p:spPr>
      </p:pic>
      <p:sp>
        <p:nvSpPr>
          <p:cNvPr id="7" name="textbox 52"/>
          <p:cNvSpPr/>
          <p:nvPr>
            <p:custDataLst>
              <p:tags r:id="rId7"/>
            </p:custDataLst>
          </p:nvPr>
        </p:nvSpPr>
        <p:spPr>
          <a:xfrm>
            <a:off x="6556628" y="1963420"/>
            <a:ext cx="3872229" cy="424180"/>
          </a:xfrm>
          <a:prstGeom prst="rect">
            <a:avLst/>
          </a:prstGeom>
          <a:solidFill>
            <a:srgbClr val="215F9A">
              <a:alpha val="100000"/>
            </a:srgbClr>
          </a:solidFill>
          <a:ln w="0" cap="flat">
            <a:noFill/>
            <a:prstDash val="solid"/>
            <a:miter lim="0"/>
          </a:ln>
        </p:spPr>
        <p:txBody>
          <a:bodyPr vert="horz" wrap="square" lIns="0" tIns="0" rIns="0" bIns="0"/>
          <a:lstStyle/>
          <a:p>
            <a:pPr algn="ctr" rtl="0" eaLnBrk="0">
              <a:lnSpc>
                <a:spcPct val="151000"/>
              </a:lnSpc>
            </a:pPr>
            <a:r>
              <a:rPr lang="zh-CN" sz="1500" b="1" kern="0" spc="80" dirty="0">
                <a:solidFill>
                  <a:srgbClr val="FFFFFF">
                    <a:alpha val="100000"/>
                  </a:srgbClr>
                </a:solidFill>
                <a:latin typeface="微软雅黑" panose="020B0503020204020204" charset="-122"/>
                <a:ea typeface="微软雅黑" panose="020B0503020204020204" charset="-122"/>
                <a:cs typeface="等线" panose="02010600030101010101" charset="-122"/>
              </a:rPr>
              <a:t>验证码</a:t>
            </a:r>
            <a:r>
              <a:rPr sz="1500" b="1" kern="0" spc="80" dirty="0">
                <a:solidFill>
                  <a:srgbClr val="FFFFFF">
                    <a:alpha val="100000"/>
                  </a:srgbClr>
                </a:solidFill>
                <a:latin typeface="微软雅黑" panose="020B0503020204020204" charset="-122"/>
                <a:ea typeface="微软雅黑" panose="020B0503020204020204" charset="-122"/>
                <a:cs typeface="等线" panose="02010600030101010101" charset="-122"/>
              </a:rPr>
              <a:t>登录</a:t>
            </a:r>
            <a:endParaRPr sz="1500" dirty="0">
              <a:latin typeface="微软雅黑" panose="020B0503020204020204" charset="-122"/>
              <a:ea typeface="微软雅黑" panose="020B0503020204020204" charset="-122"/>
              <a:cs typeface="等线" panose="02010600030101010101" charset="-122"/>
            </a:endParaRPr>
          </a:p>
        </p:txBody>
      </p:sp>
      <p:sp>
        <p:nvSpPr>
          <p:cNvPr id="8" name="文本框 7"/>
          <p:cNvSpPr txBox="1"/>
          <p:nvPr/>
        </p:nvSpPr>
        <p:spPr>
          <a:xfrm>
            <a:off x="1591310" y="5359400"/>
            <a:ext cx="4064000" cy="1060450"/>
          </a:xfrm>
          <a:prstGeom prst="rect">
            <a:avLst/>
          </a:prstGeom>
          <a:noFill/>
        </p:spPr>
        <p:txBody>
          <a:bodyPr wrap="square" rtlCol="0">
            <a:spAutoFit/>
          </a:bodyPr>
          <a:p>
            <a:pPr indent="0" fontAlgn="auto">
              <a:lnSpc>
                <a:spcPct val="150000"/>
              </a:lnSpc>
            </a:pPr>
            <a:r>
              <a:rPr lang="en-US" altLang="zh-CN" sz="1400"/>
              <a:t>1</a:t>
            </a:r>
            <a:r>
              <a:rPr lang="zh-CN" altLang="en-US" sz="1400">
                <a:ea typeface="宋体" panose="02010600030101010101" pitchFamily="2" charset="-122"/>
              </a:rPr>
              <a:t>、账号密码登录方式：输入注册时使用的手机号、密码点击【登录】按钮进行登录；点击【验证码登录】切换位短信验证码</a:t>
            </a:r>
            <a:r>
              <a:rPr lang="zh-CN" altLang="en-US" sz="1400">
                <a:ea typeface="宋体" panose="02010600030101010101" pitchFamily="2" charset="-122"/>
              </a:rPr>
              <a:t>登录。</a:t>
            </a:r>
            <a:endParaRPr lang="zh-CN" altLang="en-US" sz="1400">
              <a:ea typeface="宋体" panose="02010600030101010101" pitchFamily="2" charset="-122"/>
            </a:endParaRPr>
          </a:p>
        </p:txBody>
      </p:sp>
      <p:sp>
        <p:nvSpPr>
          <p:cNvPr id="9" name="文本框 8"/>
          <p:cNvSpPr txBox="1"/>
          <p:nvPr/>
        </p:nvSpPr>
        <p:spPr>
          <a:xfrm>
            <a:off x="6459855" y="5359400"/>
            <a:ext cx="4064000" cy="1060450"/>
          </a:xfrm>
          <a:prstGeom prst="rect">
            <a:avLst/>
          </a:prstGeom>
          <a:noFill/>
        </p:spPr>
        <p:txBody>
          <a:bodyPr wrap="square" rtlCol="0">
            <a:spAutoFit/>
          </a:bodyPr>
          <a:p>
            <a:pPr indent="0" fontAlgn="auto">
              <a:lnSpc>
                <a:spcPct val="150000"/>
              </a:lnSpc>
            </a:pPr>
            <a:r>
              <a:rPr lang="en-US" altLang="zh-CN" sz="1400">
                <a:ea typeface="宋体" panose="02010600030101010101" pitchFamily="2" charset="-122"/>
              </a:rPr>
              <a:t>2</a:t>
            </a:r>
            <a:r>
              <a:rPr lang="zh-CN" altLang="en-US" sz="1400">
                <a:ea typeface="宋体" panose="02010600030101010101" pitchFamily="2" charset="-122"/>
              </a:rPr>
              <a:t>、短信验证码登录：输入注册时使用的手机号、获取短信验证码并输入，点击【登录】按钮进行</a:t>
            </a:r>
            <a:r>
              <a:rPr lang="zh-CN" altLang="en-US" sz="1400">
                <a:ea typeface="宋体" panose="02010600030101010101" pitchFamily="2" charset="-122"/>
              </a:rPr>
              <a:t>登录；点击【验证码登录进行</a:t>
            </a:r>
            <a:r>
              <a:rPr lang="zh-CN" altLang="en-US" sz="1400">
                <a:ea typeface="宋体" panose="02010600030101010101" pitchFamily="2" charset="-122"/>
              </a:rPr>
              <a:t>切换】</a:t>
            </a:r>
            <a:endParaRPr lang="zh-CN" altLang="en-US" sz="1400">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8"/>
          <p:cNvPicPr>
            <a:picLocks noChangeAspect="1"/>
          </p:cNvPicPr>
          <p:nvPr/>
        </p:nvPicPr>
        <p:blipFill>
          <a:blip r:embed="rId1"/>
          <a:stretch>
            <a:fillRect/>
          </a:stretch>
        </p:blipFill>
        <p:spPr>
          <a:xfrm rot="21600000">
            <a:off x="1165453" y="3605021"/>
            <a:ext cx="9840239" cy="114300"/>
          </a:xfrm>
          <a:prstGeom prst="rect">
            <a:avLst/>
          </a:prstGeom>
        </p:spPr>
      </p:pic>
      <p:sp>
        <p:nvSpPr>
          <p:cNvPr id="6" name="rect 6"/>
          <p:cNvSpPr/>
          <p:nvPr/>
        </p:nvSpPr>
        <p:spPr>
          <a:xfrm>
            <a:off x="1762760" y="2738272"/>
            <a:ext cx="1349755" cy="782929"/>
          </a:xfrm>
          <a:prstGeom prst="rect">
            <a:avLst/>
          </a:prstGeom>
          <a:solidFill>
            <a:srgbClr val="0070C0">
              <a:alpha val="100000"/>
            </a:srgbClr>
          </a:solidFill>
          <a:ln w="0" cap="flat">
            <a:noFill/>
            <a:prstDash val="solid"/>
            <a:miter lim="0"/>
          </a:ln>
        </p:spPr>
        <p:txBody>
          <a:bodyPr rtlCol="0"/>
          <a:lstStyle/>
          <a:p>
            <a:pPr algn="ctr"/>
            <a:endParaRPr lang="zh-CN" altLang="en-US"/>
          </a:p>
        </p:txBody>
      </p:sp>
      <p:sp>
        <p:nvSpPr>
          <p:cNvPr id="8" name="textbox 8"/>
          <p:cNvSpPr/>
          <p:nvPr/>
        </p:nvSpPr>
        <p:spPr>
          <a:xfrm>
            <a:off x="1736090" y="2756535"/>
            <a:ext cx="8455025" cy="7734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290195" algn="l"/>
              </a:tabLst>
            </a:pPr>
            <a:r>
              <a:rPr sz="5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0</a:t>
            </a:r>
            <a:r>
              <a:rPr lang="en-US" sz="8300" b="1" kern="0" spc="-30" baseline="-6000" dirty="0">
                <a:solidFill>
                  <a:srgbClr val="FFFFFF">
                    <a:alpha val="100000"/>
                  </a:srgbClr>
                </a:solidFill>
                <a:latin typeface="微软雅黑" panose="020B0503020204020204" charset="-122"/>
                <a:ea typeface="微软雅黑" panose="020B0503020204020204" charset="-122"/>
                <a:cs typeface="微软雅黑" panose="020B0503020204020204" charset="-122"/>
              </a:rPr>
              <a:t>2</a:t>
            </a:r>
            <a:r>
              <a:rPr sz="5300" b="1" kern="0" spc="2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试点企业企业</a:t>
            </a:r>
            <a:r>
              <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rPr>
              <a:t>建档</a:t>
            </a:r>
            <a:endParaRPr lang="zh-CN" sz="5300" b="1" kern="0" spc="210" dirty="0">
              <a:solidFill>
                <a:srgbClr val="0070C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2"/>
          <p:cNvSpPr/>
          <p:nvPr/>
        </p:nvSpPr>
        <p:spPr>
          <a:xfrm>
            <a:off x="291465" y="971550"/>
            <a:ext cx="11498580" cy="5969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zh-CN"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试点企业</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申报页面：登录平台后，</a:t>
            </a:r>
            <a:r>
              <a:rPr lang="zh-CN"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通过首页【平台入口】</a:t>
            </a:r>
            <a:r>
              <a:rPr lang="en-US" altLang="zh-CN"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altLang="en-US"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试点企业入口</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，进</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入</a:t>
            </a:r>
            <a:r>
              <a:rPr lang="zh-CN"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试点企业</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申报页面；</a:t>
            </a:r>
            <a:endParaRPr sz="15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1500" dirty="0">
              <a:latin typeface="微软雅黑" panose="020B0503020204020204" charset="-122"/>
              <a:ea typeface="微软雅黑" panose="020B0503020204020204" charset="-122"/>
              <a:cs typeface="微软雅黑" panose="020B0503020204020204" charset="-122"/>
            </a:endParaRPr>
          </a:p>
        </p:txBody>
      </p:sp>
      <p:pic>
        <p:nvPicPr>
          <p:cNvPr id="76" name="picture 76"/>
          <p:cNvPicPr>
            <a:picLocks noChangeAspect="1"/>
          </p:cNvPicPr>
          <p:nvPr/>
        </p:nvPicPr>
        <p:blipFill>
          <a:blip r:embed="rId1"/>
          <a:stretch>
            <a:fillRect/>
          </a:stretch>
        </p:blipFill>
        <p:spPr>
          <a:xfrm rot="21600000">
            <a:off x="304147" y="1015319"/>
            <a:ext cx="134384" cy="119183"/>
          </a:xfrm>
          <a:prstGeom prst="rect">
            <a:avLst/>
          </a:prstGeom>
        </p:spPr>
      </p:pic>
      <p:sp>
        <p:nvSpPr>
          <p:cNvPr id="92" name="textbox 92"/>
          <p:cNvSpPr/>
          <p:nvPr/>
        </p:nvSpPr>
        <p:spPr>
          <a:xfrm>
            <a:off x="310515" y="213360"/>
            <a:ext cx="4211955" cy="35052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申报-新增申报</a:t>
            </a:r>
            <a:endParaRPr sz="2400" dirty="0">
              <a:latin typeface="微软雅黑" panose="020B0503020204020204" charset="-122"/>
              <a:ea typeface="微软雅黑" panose="020B0503020204020204" charset="-122"/>
              <a:cs typeface="微软雅黑" panose="020B0503020204020204" charset="-122"/>
            </a:endParaRPr>
          </a:p>
        </p:txBody>
      </p:sp>
      <p:sp>
        <p:nvSpPr>
          <p:cNvPr id="94" name="path 94"/>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3" name="图片 2"/>
          <p:cNvPicPr>
            <a:picLocks noChangeAspect="1"/>
          </p:cNvPicPr>
          <p:nvPr/>
        </p:nvPicPr>
        <p:blipFill>
          <a:blip r:embed="rId2"/>
          <a:stretch>
            <a:fillRect/>
          </a:stretch>
        </p:blipFill>
        <p:spPr>
          <a:xfrm>
            <a:off x="1614170" y="1736090"/>
            <a:ext cx="8964295" cy="4290695"/>
          </a:xfrm>
          <a:prstGeom prst="rect">
            <a:avLst/>
          </a:prstGeom>
          <a:ln>
            <a:solidFill>
              <a:schemeClr val="accent1"/>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box 102"/>
          <p:cNvSpPr/>
          <p:nvPr/>
        </p:nvSpPr>
        <p:spPr>
          <a:xfrm>
            <a:off x="291465" y="923925"/>
            <a:ext cx="8416925" cy="25844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企业基本情况部分：需要补充企业相关内容，企业性质、行业、营业</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收入等</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信息；</a:t>
            </a:r>
            <a:endPar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a:p>
            <a:pPr marL="12700" algn="l" rtl="0" eaLnBrk="0">
              <a:lnSpc>
                <a:spcPct val="94000"/>
              </a:lnSpc>
              <a:tabLst>
                <a:tab pos="146685" algn="l"/>
              </a:tabLst>
            </a:pPr>
            <a:endPar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108" name="picture 108"/>
          <p:cNvPicPr>
            <a:picLocks noChangeAspect="1"/>
          </p:cNvPicPr>
          <p:nvPr/>
        </p:nvPicPr>
        <p:blipFill>
          <a:blip r:embed="rId1"/>
          <a:stretch>
            <a:fillRect/>
          </a:stretch>
        </p:blipFill>
        <p:spPr>
          <a:xfrm rot="21600000">
            <a:off x="304147" y="986744"/>
            <a:ext cx="134384" cy="119183"/>
          </a:xfrm>
          <a:prstGeom prst="rect">
            <a:avLst/>
          </a:prstGeom>
        </p:spPr>
      </p:pic>
      <p:sp>
        <p:nvSpPr>
          <p:cNvPr id="114" name="textbox 114"/>
          <p:cNvSpPr/>
          <p:nvPr/>
        </p:nvSpPr>
        <p:spPr>
          <a:xfrm>
            <a:off x="310515" y="213360"/>
            <a:ext cx="8496935" cy="35052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申报--填写</a:t>
            </a: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试点企业申报</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信息</a:t>
            </a:r>
            <a:endParaRPr sz="2400" dirty="0">
              <a:latin typeface="微软雅黑" panose="020B0503020204020204" charset="-122"/>
              <a:ea typeface="微软雅黑" panose="020B0503020204020204" charset="-122"/>
              <a:cs typeface="微软雅黑" panose="020B0503020204020204" charset="-122"/>
            </a:endParaRPr>
          </a:p>
        </p:txBody>
      </p:sp>
      <p:sp>
        <p:nvSpPr>
          <p:cNvPr id="116" name="path 11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3" name="图片 2"/>
          <p:cNvPicPr>
            <a:picLocks noChangeAspect="1"/>
          </p:cNvPicPr>
          <p:nvPr/>
        </p:nvPicPr>
        <p:blipFill>
          <a:blip r:embed="rId2"/>
          <a:stretch>
            <a:fillRect/>
          </a:stretch>
        </p:blipFill>
        <p:spPr>
          <a:xfrm>
            <a:off x="1945005" y="1294765"/>
            <a:ext cx="8301990" cy="5412105"/>
          </a:xfrm>
          <a:prstGeom prst="rect">
            <a:avLst/>
          </a:prstGeom>
          <a:ln>
            <a:solidFill>
              <a:schemeClr val="accent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box 114"/>
          <p:cNvSpPr/>
          <p:nvPr/>
        </p:nvSpPr>
        <p:spPr>
          <a:xfrm>
            <a:off x="310515" y="213360"/>
            <a:ext cx="8496935" cy="35052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申报--填写</a:t>
            </a: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试点企业申报</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信息</a:t>
            </a:r>
            <a:endParaRPr sz="2400" dirty="0">
              <a:latin typeface="微软雅黑" panose="020B0503020204020204" charset="-122"/>
              <a:ea typeface="微软雅黑" panose="020B0503020204020204" charset="-122"/>
              <a:cs typeface="微软雅黑" panose="020B0503020204020204" charset="-122"/>
            </a:endParaRPr>
          </a:p>
        </p:txBody>
      </p:sp>
      <p:sp>
        <p:nvSpPr>
          <p:cNvPr id="116" name="path 11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4" name="图片 3"/>
          <p:cNvPicPr>
            <a:picLocks noChangeAspect="1"/>
          </p:cNvPicPr>
          <p:nvPr/>
        </p:nvPicPr>
        <p:blipFill>
          <a:blip r:embed="rId1"/>
          <a:stretch>
            <a:fillRect/>
          </a:stretch>
        </p:blipFill>
        <p:spPr>
          <a:xfrm>
            <a:off x="1031240" y="1367790"/>
            <a:ext cx="10130155" cy="5280025"/>
          </a:xfrm>
          <a:prstGeom prst="rect">
            <a:avLst/>
          </a:prstGeom>
          <a:ln>
            <a:solidFill>
              <a:schemeClr val="accent1"/>
            </a:solidFill>
          </a:ln>
        </p:spPr>
      </p:pic>
      <p:pic>
        <p:nvPicPr>
          <p:cNvPr id="6" name="picture 108"/>
          <p:cNvPicPr>
            <a:picLocks noChangeAspect="1"/>
          </p:cNvPicPr>
          <p:nvPr/>
        </p:nvPicPr>
        <p:blipFill>
          <a:blip r:embed="rId2"/>
          <a:stretch>
            <a:fillRect/>
          </a:stretch>
        </p:blipFill>
        <p:spPr>
          <a:xfrm rot="21600000">
            <a:off x="310497" y="1044529"/>
            <a:ext cx="134384" cy="119183"/>
          </a:xfrm>
          <a:prstGeom prst="rect">
            <a:avLst/>
          </a:prstGeom>
        </p:spPr>
      </p:pic>
      <p:sp>
        <p:nvSpPr>
          <p:cNvPr id="7" name="textbox 102"/>
          <p:cNvSpPr/>
          <p:nvPr/>
        </p:nvSpPr>
        <p:spPr>
          <a:xfrm>
            <a:off x="291465" y="974725"/>
            <a:ext cx="10455275" cy="25844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项目基本情况部分：需要根据现有情况进行编辑，合同部分点击新增合同，在弹窗中编辑合同内容并</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确认；</a:t>
            </a:r>
            <a:endPar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box 114"/>
          <p:cNvSpPr/>
          <p:nvPr/>
        </p:nvSpPr>
        <p:spPr>
          <a:xfrm>
            <a:off x="310515" y="213360"/>
            <a:ext cx="8496935" cy="350520"/>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9000"/>
              </a:lnSpc>
            </a:pP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a:t>
            </a:r>
            <a:r>
              <a:rPr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申报--填写</a:t>
            </a:r>
            <a:r>
              <a:rPr lang="zh-CN" sz="2400" b="1" kern="0" spc="0" dirty="0">
                <a:solidFill>
                  <a:srgbClr val="215F9A">
                    <a:alpha val="100000"/>
                  </a:srgbClr>
                </a:solidFill>
                <a:latin typeface="微软雅黑" panose="020B0503020204020204" charset="-122"/>
                <a:ea typeface="微软雅黑" panose="020B0503020204020204" charset="-122"/>
                <a:cs typeface="微软雅黑" panose="020B0503020204020204" charset="-122"/>
              </a:rPr>
              <a:t>试点企业申报</a:t>
            </a:r>
            <a:r>
              <a:rPr sz="2400" b="1" kern="0" spc="-10" dirty="0">
                <a:solidFill>
                  <a:srgbClr val="215F9A">
                    <a:alpha val="100000"/>
                  </a:srgbClr>
                </a:solidFill>
                <a:latin typeface="微软雅黑" panose="020B0503020204020204" charset="-122"/>
                <a:ea typeface="微软雅黑" panose="020B0503020204020204" charset="-122"/>
                <a:cs typeface="微软雅黑" panose="020B0503020204020204" charset="-122"/>
              </a:rPr>
              <a:t>信息</a:t>
            </a:r>
            <a:endParaRPr sz="2400" dirty="0">
              <a:latin typeface="微软雅黑" panose="020B0503020204020204" charset="-122"/>
              <a:ea typeface="微软雅黑" panose="020B0503020204020204" charset="-122"/>
              <a:cs typeface="微软雅黑" panose="020B0503020204020204" charset="-122"/>
            </a:endParaRPr>
          </a:p>
        </p:txBody>
      </p:sp>
      <p:sp>
        <p:nvSpPr>
          <p:cNvPr id="116" name="path 116"/>
          <p:cNvSpPr/>
          <p:nvPr/>
        </p:nvSpPr>
        <p:spPr>
          <a:xfrm>
            <a:off x="0" y="655641"/>
            <a:ext cx="12192000" cy="60384"/>
          </a:xfrm>
          <a:custGeom>
            <a:avLst/>
            <a:gdLst/>
            <a:ahLst/>
            <a:cxnLst/>
            <a:rect l="0" t="0" r="0" b="0"/>
            <a:pathLst>
              <a:path w="19200" h="95">
                <a:moveTo>
                  <a:pt x="0" y="95"/>
                </a:moveTo>
                <a:lnTo>
                  <a:pt x="19200" y="95"/>
                </a:lnTo>
                <a:lnTo>
                  <a:pt x="19200" y="0"/>
                </a:lnTo>
                <a:lnTo>
                  <a:pt x="0" y="0"/>
                </a:lnTo>
                <a:lnTo>
                  <a:pt x="0" y="95"/>
                </a:lnTo>
                <a:close/>
              </a:path>
            </a:pathLst>
          </a:custGeom>
          <a:solidFill>
            <a:srgbClr val="215F9A">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1"/>
          <a:stretch>
            <a:fillRect/>
          </a:stretch>
        </p:blipFill>
        <p:spPr>
          <a:xfrm>
            <a:off x="2831465" y="1328420"/>
            <a:ext cx="6528435" cy="5068570"/>
          </a:xfrm>
          <a:prstGeom prst="rect">
            <a:avLst/>
          </a:prstGeom>
          <a:ln>
            <a:solidFill>
              <a:schemeClr val="accent1"/>
            </a:solidFill>
          </a:ln>
        </p:spPr>
      </p:pic>
      <p:sp>
        <p:nvSpPr>
          <p:cNvPr id="11" name="textbox 102"/>
          <p:cNvSpPr/>
          <p:nvPr/>
        </p:nvSpPr>
        <p:spPr>
          <a:xfrm>
            <a:off x="291465" y="923290"/>
            <a:ext cx="8416925" cy="25844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4000"/>
              </a:lnSpc>
              <a:tabLst>
                <a:tab pos="146685" algn="l"/>
              </a:tabLst>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3</a:t>
            </a:r>
            <a:r>
              <a:rPr lang="zh-CN" altLang="en-US"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、合同</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部分内容：需要输入当前企业合同相关信息并进行</a:t>
            </a:r>
            <a:r>
              <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确认；</a:t>
            </a:r>
            <a:endParaRPr lang="zh-CN"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endParaRPr>
          </a:p>
        </p:txBody>
      </p:sp>
      <p:pic>
        <p:nvPicPr>
          <p:cNvPr id="12" name="picture 108"/>
          <p:cNvPicPr>
            <a:picLocks noChangeAspect="1"/>
          </p:cNvPicPr>
          <p:nvPr/>
        </p:nvPicPr>
        <p:blipFill>
          <a:blip r:embed="rId2"/>
          <a:stretch>
            <a:fillRect/>
          </a:stretch>
        </p:blipFill>
        <p:spPr>
          <a:xfrm rot="21600000">
            <a:off x="310497" y="1000714"/>
            <a:ext cx="134384" cy="119183"/>
          </a:xfrm>
          <a:prstGeom prst="rect">
            <a:avLst/>
          </a:prstGeom>
        </p:spPr>
      </p:pic>
    </p:spTree>
  </p:cSld>
  <p:clrMapOvr>
    <a:masterClrMapping/>
  </p:clrMapOvr>
</p:sld>
</file>

<file path=ppt/tags/tag1.xml><?xml version="1.0" encoding="utf-8"?>
<p:tagLst xmlns:p="http://schemas.openxmlformats.org/presentationml/2006/main">
  <p:tag name="TABLE_ENDDRAG_ORIGIN_RECT" val="260*341"/>
  <p:tag name="TABLE_ENDDRAG_RECT" val="687*150*260*341"/>
</p:tagLst>
</file>

<file path=ppt/tags/tag2.xml><?xml version="1.0" encoding="utf-8"?>
<p:tagLst xmlns:p="http://schemas.openxmlformats.org/presentationml/2006/main">
  <p:tag name="KSO_WM_DIAGRAM_VIRTUALLY_FRAME" val="{&quot;height&quot;:259.3,&quot;left&quot;:132.8699212598425,&quot;top&quot;:154.6,&quot;width&quot;:688.2999212598424}"/>
</p:tagLst>
</file>

<file path=ppt/tags/tag3.xml><?xml version="1.0" encoding="utf-8"?>
<p:tagLst xmlns:p="http://schemas.openxmlformats.org/presentationml/2006/main">
  <p:tag name="KSO_WM_DIAGRAM_VIRTUALLY_FRAME" val="{&quot;height&quot;:259.3,&quot;left&quot;:132.8699212598425,&quot;top&quot;:154.6,&quot;width&quot;:688.2999212598424}"/>
</p:tagLst>
</file>

<file path=ppt/tags/tag4.xml><?xml version="1.0" encoding="utf-8"?>
<p:tagLst xmlns:p="http://schemas.openxmlformats.org/presentationml/2006/main">
  <p:tag name="KSO_WM_DIAGRAM_VIRTUALLY_FRAME" val="{&quot;height&quot;:259.3,&quot;left&quot;:132.8699212598425,&quot;top&quot;:154.6,&quot;width&quot;:688.2999212598424}"/>
</p:tagLst>
</file>

<file path=ppt/tags/tag5.xml><?xml version="1.0" encoding="utf-8"?>
<p:tagLst xmlns:p="http://schemas.openxmlformats.org/presentationml/2006/main">
  <p:tag name="KSO_WM_DIAGRAM_VIRTUALLY_FRAME" val="{&quot;height&quot;:259.3,&quot;left&quot;:132.8699212598425,&quot;top&quot;:154.6,&quot;width&quot;:688.2999212598424}"/>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1859</Words>
  <Application>WPS 演示</Application>
  <PresentationFormat/>
  <Paragraphs>133</Paragraphs>
  <Slides>27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27</vt:i4>
      </vt:variant>
    </vt:vector>
  </HeadingPairs>
  <TitlesOfParts>
    <vt:vector size="36" baseType="lpstr">
      <vt:lpstr>Arial</vt:lpstr>
      <vt:lpstr>宋体</vt:lpstr>
      <vt:lpstr>Wingdings</vt:lpstr>
      <vt:lpstr>Arial</vt:lpstr>
      <vt:lpstr>微软雅黑</vt:lpstr>
      <vt:lpstr>等线</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hhhh</dc:creator>
  <cp:lastModifiedBy>梁诚</cp:lastModifiedBy>
  <cp:revision>12</cp:revision>
  <dcterms:created xsi:type="dcterms:W3CDTF">2026-02-06T08:08:00Z</dcterms:created>
  <dcterms:modified xsi:type="dcterms:W3CDTF">2026-04-16T04:06:28Z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wqlLaW5nc29mdCBQREYgdG8gV1BTIDExNQ</vt:lpwstr>
  </property>
  <property fmtid="{D5CDD505-2E9C-101B-9397-08002B2CF9AE}" pid="3" name="Created">
    <vt:filetime>2026-02-08T11:07:35Z</vt:filetime>
  </property>
  <property fmtid="{D5CDD505-2E9C-101B-9397-08002B2CF9AE}" pid="4" name="KSOProductBuildVer">
    <vt:lpwstr>2052-12.1.0.25225</vt:lpwstr>
  </property>
  <property fmtid="{D5CDD505-2E9C-101B-9397-08002B2CF9AE}" pid="5" name="ICV">
    <vt:lpwstr>1A64DEAFE2794F83ABAB9D7903028600_12</vt:lpwstr>
  </property>
</Properties>
</file>